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9"/>
  </p:notesMasterIdLst>
  <p:sldIdLst>
    <p:sldId id="256" r:id="rId2"/>
    <p:sldId id="257" r:id="rId3"/>
    <p:sldId id="258" r:id="rId4"/>
    <p:sldId id="290" r:id="rId5"/>
    <p:sldId id="259" r:id="rId6"/>
    <p:sldId id="315" r:id="rId7"/>
    <p:sldId id="291" r:id="rId8"/>
    <p:sldId id="292" r:id="rId9"/>
    <p:sldId id="293" r:id="rId10"/>
    <p:sldId id="260" r:id="rId11"/>
    <p:sldId id="262" r:id="rId12"/>
    <p:sldId id="263" r:id="rId13"/>
    <p:sldId id="294" r:id="rId14"/>
    <p:sldId id="295" r:id="rId15"/>
    <p:sldId id="296" r:id="rId16"/>
    <p:sldId id="297" r:id="rId17"/>
    <p:sldId id="298" r:id="rId18"/>
    <p:sldId id="313" r:id="rId19"/>
    <p:sldId id="300" r:id="rId20"/>
    <p:sldId id="301" r:id="rId21"/>
    <p:sldId id="302" r:id="rId22"/>
    <p:sldId id="261" r:id="rId23"/>
    <p:sldId id="265" r:id="rId24"/>
    <p:sldId id="303" r:id="rId25"/>
    <p:sldId id="304" r:id="rId26"/>
    <p:sldId id="305" r:id="rId27"/>
    <p:sldId id="306" r:id="rId28"/>
    <p:sldId id="267" r:id="rId29"/>
    <p:sldId id="307" r:id="rId30"/>
    <p:sldId id="308" r:id="rId31"/>
    <p:sldId id="309" r:id="rId32"/>
    <p:sldId id="311" r:id="rId33"/>
    <p:sldId id="312" r:id="rId34"/>
    <p:sldId id="314" r:id="rId35"/>
    <p:sldId id="284" r:id="rId36"/>
    <p:sldId id="310" r:id="rId37"/>
    <p:sldId id="285" r:id="rId38"/>
  </p:sldIdLst>
  <p:sldSz cx="9144000" cy="5143500" type="screen16x9"/>
  <p:notesSz cx="6858000" cy="9144000"/>
  <p:embeddedFontLst>
    <p:embeddedFont>
      <p:font typeface="Arial Black" panose="020B0A04020102020204" pitchFamily="34" charset="0"/>
      <p:regular r:id="rId40"/>
      <p:bold r:id="rId41"/>
    </p:embeddedFont>
    <p:embeddedFont>
      <p:font typeface="Calibri" panose="020F0502020204030204" pitchFamily="34" charset="0"/>
      <p:regular r:id="rId42"/>
      <p:bold r:id="rId43"/>
      <p:italic r:id="rId44"/>
      <p:boldItalic r:id="rId45"/>
    </p:embeddedFont>
    <p:embeddedFont>
      <p:font typeface="Miriam Fixed" panose="020B0509050101010101" pitchFamily="49" charset="-79"/>
      <p:regular r:id="rId46"/>
    </p:embeddedFont>
    <p:embeddedFont>
      <p:font typeface="Muli"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8E9A"/>
    <a:srgbClr val="75A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1286AA-1F37-4DA2-8D22-97C5F3CA7C3C}">
  <a:tblStyle styleId="{2E1286AA-1F37-4DA2-8D22-97C5F3CA7C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07" autoAdjust="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592698da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592698da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https://pixabay.com/en/gleise-old-railroad-tracks-seemed-1555348/</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803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454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022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173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href="http://www.freepik.com/free-photo/top-view-of-co-workers-planning-a-strategy_864127.htm"&gt;Designed by Freepik&lt;/a&gt;</a:t>
            </a:r>
            <a:endParaRPr/>
          </a:p>
          <a:p>
            <a:pPr marL="0" lvl="0" indent="0" algn="l" rtl="0">
              <a:spcBef>
                <a:spcPts val="0"/>
              </a:spcBef>
              <a:spcAft>
                <a:spcPts val="0"/>
              </a:spcAft>
              <a:buNone/>
            </a:pPr>
            <a:r>
              <a:rPr lang="en"/>
              <a:t>http://www.freepik.com/free-photo/happy-co-workers-close-to-the-window_866124.htm</a:t>
            </a:r>
            <a:endParaRPr/>
          </a:p>
        </p:txBody>
      </p:sp>
    </p:spTree>
    <p:extLst>
      <p:ext uri="{BB962C8B-B14F-4D97-AF65-F5344CB8AC3E}">
        <p14:creationId xmlns:p14="http://schemas.microsoft.com/office/powerpoint/2010/main" val="750122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750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735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010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6dc4b7341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6dc4b7341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592698dac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592698dac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href='http://www.freepik.com/free-photo/smiling-businesspeople-having-a-business-meeting_862394.htm'&gt;Designed by Freepik&lt;/a&gt;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560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101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885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670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&lt;a href='http://www.freepik.com/free-photo/skyscraper-urban-view_881301.htm'&gt;Designed by Freepik&lt;/a&gt;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&lt;a href='http://www.freepik.com/free-photo/skyscraper-urban-view_881301.htm'&gt;Designed by Freepik&lt;/a&gt;</a:t>
            </a:r>
            <a:endParaRPr dirty="0"/>
          </a:p>
        </p:txBody>
      </p:sp>
    </p:spTree>
    <p:extLst>
      <p:ext uri="{BB962C8B-B14F-4D97-AF65-F5344CB8AC3E}">
        <p14:creationId xmlns:p14="http://schemas.microsoft.com/office/powerpoint/2010/main" val="126482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&lt;a href='http://www.freepik.com/free-photo/skyscraper-urban-view_881301.htm'&gt;Designed by Freepik&lt;/a&gt;</a:t>
            </a:r>
            <a:endParaRPr dirty="0"/>
          </a:p>
        </p:txBody>
      </p:sp>
    </p:spTree>
    <p:extLst>
      <p:ext uri="{BB962C8B-B14F-4D97-AF65-F5344CB8AC3E}">
        <p14:creationId xmlns:p14="http://schemas.microsoft.com/office/powerpoint/2010/main" val="670988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&lt;a href='http://www.freepik.com/free-photo/skyscraper-urban-view_881301.htm'&gt;Designed by Freepik&lt;/a&gt;</a:t>
            </a:r>
            <a:endParaRPr dirty="0"/>
          </a:p>
        </p:txBody>
      </p:sp>
    </p:spTree>
    <p:extLst>
      <p:ext uri="{BB962C8B-B14F-4D97-AF65-F5344CB8AC3E}">
        <p14:creationId xmlns:p14="http://schemas.microsoft.com/office/powerpoint/2010/main" val="1839104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&lt;a href='http://www.freepik.com/free-photo/skyscraper-urban-view_881301.htm'&gt;Designed by Freepik&lt;/a&gt;</a:t>
            </a:r>
            <a:endParaRPr dirty="0"/>
          </a:p>
        </p:txBody>
      </p:sp>
    </p:spTree>
    <p:extLst>
      <p:ext uri="{BB962C8B-B14F-4D97-AF65-F5344CB8AC3E}">
        <p14:creationId xmlns:p14="http://schemas.microsoft.com/office/powerpoint/2010/main" val="869119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&lt;a href='http://www.freepik.com/free-photo/skyscraper-urban-view_881301.htm'&gt;Designed by Freepik&lt;/a&gt;</a:t>
            </a:r>
            <a:endParaRPr dirty="0"/>
          </a:p>
        </p:txBody>
      </p:sp>
    </p:spTree>
    <p:extLst>
      <p:ext uri="{BB962C8B-B14F-4D97-AF65-F5344CB8AC3E}">
        <p14:creationId xmlns:p14="http://schemas.microsoft.com/office/powerpoint/2010/main" val="1717710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&lt;a href='http://www.freepik.com/free-photo/skyscraper-urban-view_881301.htm'&gt;Designed by Freepik&lt;/a&gt;</a:t>
            </a:r>
            <a:endParaRPr dirty="0"/>
          </a:p>
        </p:txBody>
      </p:sp>
    </p:spTree>
    <p:extLst>
      <p:ext uri="{BB962C8B-B14F-4D97-AF65-F5344CB8AC3E}">
        <p14:creationId xmlns:p14="http://schemas.microsoft.com/office/powerpoint/2010/main" val="1312984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6dc4b7341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6dc4b7341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6dc4b7341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6dc4b7341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547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6dc4b7341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6dc4b7341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https://pixabay.com/en/new-york-city-tribute-in-lights-sky-78181/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6dc4b7341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6dc4b7341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70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886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051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502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764128aa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764128aa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20"/>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8689207">
            <a:off x="4439449" y="582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8689207">
            <a:off x="4039399" y="1740020"/>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8778896" flipH="1">
            <a:off x="3036819" y="52402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8778896" flipH="1">
            <a:off x="2580369" y="-790424"/>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8778896" flipH="1">
            <a:off x="5075169" y="1749501"/>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8778896" flipH="1">
            <a:off x="5608569" y="298147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145" name="Google Shape;145;p20"/>
          <p:cNvGrpSpPr/>
          <p:nvPr/>
        </p:nvGrpSpPr>
        <p:grpSpPr>
          <a:xfrm rot="-5400000">
            <a:off x="-164001" y="3723552"/>
            <a:ext cx="649715" cy="690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 name="Google Shape;147;p2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 name="Google Shape;148;p2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2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0" name="Google Shape;150;p20"/>
          <p:cNvSpPr txBox="1">
            <a:spLocks noGrp="1"/>
          </p:cNvSpPr>
          <p:nvPr>
            <p:ph type="subTitle" idx="1"/>
          </p:nvPr>
        </p:nvSpPr>
        <p:spPr>
          <a:xfrm>
            <a:off x="254133" y="3968200"/>
            <a:ext cx="8460000" cy="3936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Sides 2">
  <p:cSld name="BLANK_1_2">
    <p:spTree>
      <p:nvGrpSpPr>
        <p:cNvPr id="1" name="Shape 164"/>
        <p:cNvGrpSpPr/>
        <p:nvPr/>
      </p:nvGrpSpPr>
      <p:grpSpPr>
        <a:xfrm>
          <a:off x="0" y="0"/>
          <a:ext cx="0" cy="0"/>
          <a:chOff x="0" y="0"/>
          <a:chExt cx="0" cy="0"/>
        </a:xfrm>
      </p:grpSpPr>
      <p:sp>
        <p:nvSpPr>
          <p:cNvPr id="165" name="Google Shape;16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4"/>
          <p:cNvSpPr/>
          <p:nvPr/>
        </p:nvSpPr>
        <p:spPr>
          <a:xfrm>
            <a:off x="4537225" y="0"/>
            <a:ext cx="46068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167;p24"/>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5E85B9"/>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8" name="Google Shape;168;p24"/>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1 1 1">
  <p:cSld name="TITLE_1_1_1">
    <p:bg>
      <p:bgPr>
        <a:noFill/>
        <a:effectLst/>
      </p:bgPr>
    </p:bg>
    <p:spTree>
      <p:nvGrpSpPr>
        <p:cNvPr id="1" name="Shape 37"/>
        <p:cNvGrpSpPr/>
        <p:nvPr/>
      </p:nvGrpSpPr>
      <p:grpSpPr>
        <a:xfrm>
          <a:off x="0" y="0"/>
          <a:ext cx="0" cy="0"/>
          <a:chOff x="0" y="0"/>
          <a:chExt cx="0" cy="0"/>
        </a:xfrm>
      </p:grpSpPr>
      <p:sp>
        <p:nvSpPr>
          <p:cNvPr id="38" name="Google Shape;38;p5"/>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5"/>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2608825" y="753700"/>
            <a:ext cx="6424500" cy="801900"/>
          </a:xfrm>
          <a:prstGeom prst="rect">
            <a:avLst/>
          </a:prstGeom>
        </p:spPr>
        <p:txBody>
          <a:bodyPr spcFirstLastPara="1" wrap="square" lIns="91425" tIns="91425" rIns="91425" bIns="91425" anchor="t" anchorCtr="0"/>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43" name="Google Shape;43;p5"/>
          <p:cNvSpPr txBox="1">
            <a:spLocks noGrp="1"/>
          </p:cNvSpPr>
          <p:nvPr>
            <p:ph type="subTitle" idx="1"/>
          </p:nvPr>
        </p:nvSpPr>
        <p:spPr>
          <a:xfrm>
            <a:off x="4789525" y="1359950"/>
            <a:ext cx="4243800" cy="393600"/>
          </a:xfrm>
          <a:prstGeom prst="rect">
            <a:avLst/>
          </a:prstGeom>
        </p:spPr>
        <p:txBody>
          <a:bodyPr spcFirstLastPara="1" wrap="square" lIns="91425" tIns="91425" rIns="91425" bIns="91425" anchor="t" anchorCtr="0"/>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44" name="Google Shape;44;p5"/>
          <p:cNvSpPr txBox="1">
            <a:spLocks noGrp="1"/>
          </p:cNvSpPr>
          <p:nvPr>
            <p:ph type="subTitle" idx="2"/>
          </p:nvPr>
        </p:nvSpPr>
        <p:spPr>
          <a:xfrm>
            <a:off x="6520250" y="1741300"/>
            <a:ext cx="2513100" cy="410700"/>
          </a:xfrm>
          <a:prstGeom prst="rect">
            <a:avLst/>
          </a:prstGeom>
        </p:spPr>
        <p:txBody>
          <a:bodyPr spcFirstLastPara="1" wrap="square" lIns="91425" tIns="91425" rIns="91425" bIns="91425" anchor="t" anchorCtr="0"/>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
        <p:nvSpPr>
          <p:cNvPr id="45" name="Google Shape;45;p5"/>
          <p:cNvSpPr/>
          <p:nvPr/>
        </p:nvSpPr>
        <p:spPr>
          <a:xfrm flipH="1">
            <a:off x="0" y="2548900"/>
            <a:ext cx="3121800" cy="1443900"/>
          </a:xfrm>
          <a:prstGeom prst="parallelogram">
            <a:avLst>
              <a:gd name="adj" fmla="val 96329"/>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 name="Google Shape;46;p5"/>
          <p:cNvSpPr/>
          <p:nvPr/>
        </p:nvSpPr>
        <p:spPr>
          <a:xfrm rot="5400000">
            <a:off x="-790900" y="1012275"/>
            <a:ext cx="3329100" cy="1747200"/>
          </a:xfrm>
          <a:prstGeom prst="triangle">
            <a:avLst>
              <a:gd name="adj" fmla="val 69864"/>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60"/>
        <p:cNvGrpSpPr/>
        <p:nvPr/>
      </p:nvGrpSpPr>
      <p:grpSpPr>
        <a:xfrm>
          <a:off x="0" y="0"/>
          <a:ext cx="0" cy="0"/>
          <a:chOff x="0" y="0"/>
          <a:chExt cx="0" cy="0"/>
        </a:xfrm>
      </p:grpSpPr>
      <p:sp>
        <p:nvSpPr>
          <p:cNvPr id="61" name="Google Shape;61;p8"/>
          <p:cNvSpPr/>
          <p:nvPr/>
        </p:nvSpPr>
        <p:spPr>
          <a:xfrm>
            <a:off x="2147700" y="0"/>
            <a:ext cx="2595000" cy="5143500"/>
          </a:xfrm>
          <a:prstGeom prst="rect">
            <a:avLst/>
          </a:prstGeom>
          <a:solidFill>
            <a:srgbClr val="5477A7">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8"/>
          <p:cNvSpPr/>
          <p:nvPr/>
        </p:nvSpPr>
        <p:spPr>
          <a:xfrm>
            <a:off x="0" y="0"/>
            <a:ext cx="2147700" cy="5143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63;p8"/>
          <p:cNvSpPr/>
          <p:nvPr/>
        </p:nvSpPr>
        <p:spPr>
          <a:xfrm>
            <a:off x="7119100" y="0"/>
            <a:ext cx="2025000" cy="5143500"/>
          </a:xfrm>
          <a:prstGeom prst="rect">
            <a:avLst/>
          </a:prstGeom>
          <a:solidFill>
            <a:srgbClr val="648DC6">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64;p8"/>
          <p:cNvSpPr/>
          <p:nvPr/>
        </p:nvSpPr>
        <p:spPr>
          <a:xfrm>
            <a:off x="4742700" y="0"/>
            <a:ext cx="2376300" cy="5143500"/>
          </a:xfrm>
          <a:prstGeom prst="rect">
            <a:avLst/>
          </a:prstGeom>
          <a:solidFill>
            <a:srgbClr val="5A7FB3">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8"/>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8"/>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67" name="Google Shape;6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8"/>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9" name="Google Shape;69;p8"/>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spTree>
      <p:nvGrpSpPr>
        <p:cNvPr id="1" name="Shape 70"/>
        <p:cNvGrpSpPr/>
        <p:nvPr/>
      </p:nvGrpSpPr>
      <p:grpSpPr>
        <a:xfrm>
          <a:off x="0" y="0"/>
          <a:ext cx="0" cy="0"/>
          <a:chOff x="0" y="0"/>
          <a:chExt cx="0" cy="0"/>
        </a:xfrm>
      </p:grpSpPr>
      <p:sp>
        <p:nvSpPr>
          <p:cNvPr id="71" name="Google Shape;71;p9"/>
          <p:cNvSpPr/>
          <p:nvPr/>
        </p:nvSpPr>
        <p:spPr>
          <a:xfrm rot="5400000">
            <a:off x="2005200" y="-1993650"/>
            <a:ext cx="5133600" cy="9130800"/>
          </a:xfrm>
          <a:prstGeom prst="rect">
            <a:avLst/>
          </a:prstGeom>
          <a:solidFill>
            <a:srgbClr val="38444A">
              <a:alpha val="430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9"/>
          <p:cNvSpPr txBox="1">
            <a:spLocks noGrp="1"/>
          </p:cNvSpPr>
          <p:nvPr>
            <p:ph type="title"/>
          </p:nvPr>
        </p:nvSpPr>
        <p:spPr>
          <a:xfrm>
            <a:off x="539025" y="2347100"/>
            <a:ext cx="5067900" cy="841800"/>
          </a:xfrm>
          <a:prstGeom prst="rect">
            <a:avLst/>
          </a:prstGeom>
        </p:spPr>
        <p:txBody>
          <a:bodyPr spcFirstLastPara="1" wrap="square" lIns="91425" tIns="91425" rIns="91425" bIns="91425" anchor="ctr" anchorCtr="0"/>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73" name="Google Shape;7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9"/>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grpSp>
        <p:nvGrpSpPr>
          <p:cNvPr id="75" name="Google Shape;75;p9"/>
          <p:cNvGrpSpPr/>
          <p:nvPr/>
        </p:nvGrpSpPr>
        <p:grpSpPr>
          <a:xfrm>
            <a:off x="684763" y="3506750"/>
            <a:ext cx="3536825" cy="69000"/>
            <a:chOff x="684763" y="3506750"/>
            <a:chExt cx="3536825" cy="69000"/>
          </a:xfrm>
        </p:grpSpPr>
        <p:sp>
          <p:nvSpPr>
            <p:cNvPr id="76" name="Google Shape;76;p9"/>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 name="Google Shape;77;p9"/>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 name="Google Shape;78;p9"/>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 name="Google Shape;79;p9"/>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80" name="Google Shape;80;p9"/>
          <p:cNvSpPr txBox="1">
            <a:spLocks noGrp="1"/>
          </p:cNvSpPr>
          <p:nvPr>
            <p:ph type="subTitle" idx="2"/>
          </p:nvPr>
        </p:nvSpPr>
        <p:spPr>
          <a:xfrm>
            <a:off x="656400" y="1685100"/>
            <a:ext cx="5182800" cy="344100"/>
          </a:xfrm>
          <a:prstGeom prst="rect">
            <a:avLst/>
          </a:prstGeom>
        </p:spPr>
        <p:txBody>
          <a:bodyPr spcFirstLastPara="1" wrap="square" lIns="91425" tIns="91425" rIns="91425" bIns="91425" anchor="t" anchorCtr="0"/>
          <a:lstStyle>
            <a:lvl1pPr lvl="0">
              <a:spcBef>
                <a:spcPts val="0"/>
              </a:spcBef>
              <a:spcAft>
                <a:spcPts val="0"/>
              </a:spcAft>
              <a:buNone/>
              <a:defRPr sz="1000">
                <a:solidFill>
                  <a:srgbClr val="FFFFFF"/>
                </a:solidFill>
                <a:latin typeface="Muli"/>
                <a:ea typeface="Muli"/>
                <a:cs typeface="Muli"/>
                <a:sym typeface="Muli"/>
              </a:defRPr>
            </a:lvl1pPr>
            <a:lvl2pPr lvl="1">
              <a:spcBef>
                <a:spcPts val="1600"/>
              </a:spcBef>
              <a:spcAft>
                <a:spcPts val="0"/>
              </a:spcAft>
              <a:buNone/>
              <a:defRPr sz="1000">
                <a:solidFill>
                  <a:srgbClr val="FFFFFF"/>
                </a:solidFill>
                <a:latin typeface="Muli"/>
                <a:ea typeface="Muli"/>
                <a:cs typeface="Muli"/>
                <a:sym typeface="Muli"/>
              </a:defRPr>
            </a:lvl2pPr>
            <a:lvl3pPr lvl="2">
              <a:spcBef>
                <a:spcPts val="1600"/>
              </a:spcBef>
              <a:spcAft>
                <a:spcPts val="0"/>
              </a:spcAft>
              <a:buNone/>
              <a:defRPr sz="1000">
                <a:solidFill>
                  <a:srgbClr val="FFFFFF"/>
                </a:solidFill>
                <a:latin typeface="Muli"/>
                <a:ea typeface="Muli"/>
                <a:cs typeface="Muli"/>
                <a:sym typeface="Muli"/>
              </a:defRPr>
            </a:lvl3pPr>
            <a:lvl4pPr lvl="3">
              <a:spcBef>
                <a:spcPts val="1600"/>
              </a:spcBef>
              <a:spcAft>
                <a:spcPts val="0"/>
              </a:spcAft>
              <a:buNone/>
              <a:defRPr sz="1000">
                <a:solidFill>
                  <a:srgbClr val="FFFFFF"/>
                </a:solidFill>
                <a:latin typeface="Muli"/>
                <a:ea typeface="Muli"/>
                <a:cs typeface="Muli"/>
                <a:sym typeface="Muli"/>
              </a:defRPr>
            </a:lvl4pPr>
            <a:lvl5pPr lvl="4">
              <a:spcBef>
                <a:spcPts val="1600"/>
              </a:spcBef>
              <a:spcAft>
                <a:spcPts val="0"/>
              </a:spcAft>
              <a:buNone/>
              <a:defRPr sz="1000">
                <a:solidFill>
                  <a:srgbClr val="FFFFFF"/>
                </a:solidFill>
                <a:latin typeface="Muli"/>
                <a:ea typeface="Muli"/>
                <a:cs typeface="Muli"/>
                <a:sym typeface="Muli"/>
              </a:defRPr>
            </a:lvl5pPr>
            <a:lvl6pPr lvl="5">
              <a:spcBef>
                <a:spcPts val="1600"/>
              </a:spcBef>
              <a:spcAft>
                <a:spcPts val="0"/>
              </a:spcAft>
              <a:buNone/>
              <a:defRPr sz="1000">
                <a:solidFill>
                  <a:srgbClr val="FFFFFF"/>
                </a:solidFill>
                <a:latin typeface="Muli"/>
                <a:ea typeface="Muli"/>
                <a:cs typeface="Muli"/>
                <a:sym typeface="Muli"/>
              </a:defRPr>
            </a:lvl6pPr>
            <a:lvl7pPr lvl="6">
              <a:spcBef>
                <a:spcPts val="1600"/>
              </a:spcBef>
              <a:spcAft>
                <a:spcPts val="0"/>
              </a:spcAft>
              <a:buNone/>
              <a:defRPr sz="1000">
                <a:solidFill>
                  <a:srgbClr val="FFFFFF"/>
                </a:solidFill>
                <a:latin typeface="Muli"/>
                <a:ea typeface="Muli"/>
                <a:cs typeface="Muli"/>
                <a:sym typeface="Muli"/>
              </a:defRPr>
            </a:lvl7pPr>
            <a:lvl8pPr lvl="7">
              <a:spcBef>
                <a:spcPts val="1600"/>
              </a:spcBef>
              <a:spcAft>
                <a:spcPts val="0"/>
              </a:spcAft>
              <a:buNone/>
              <a:defRPr sz="1000">
                <a:solidFill>
                  <a:srgbClr val="FFFFFF"/>
                </a:solidFill>
                <a:latin typeface="Muli"/>
                <a:ea typeface="Muli"/>
                <a:cs typeface="Muli"/>
                <a:sym typeface="Muli"/>
              </a:defRPr>
            </a:lvl8pPr>
            <a:lvl9pPr lvl="8">
              <a:spcBef>
                <a:spcPts val="1600"/>
              </a:spcBef>
              <a:spcAft>
                <a:spcPts val="1600"/>
              </a:spcAft>
              <a:buNone/>
              <a:defRPr sz="1000">
                <a:solidFill>
                  <a:srgbClr val="FFFFFF"/>
                </a:solidFill>
                <a:latin typeface="Muli"/>
                <a:ea typeface="Muli"/>
                <a:cs typeface="Muli"/>
                <a:sym typeface="Mul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www.youtube.com/watch?v=Aut32pR5PQ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hyperlink" Target="https://en.wikipedia.org/wiki/San_Francisco" TargetMode="External"/><Relationship Id="rId4" Type="http://schemas.openxmlformats.org/officeDocument/2006/relationships/hyperlink" Target="https://en.wikipedia.org/wiki/Uber_(compan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2665450" y="952426"/>
            <a:ext cx="6424500" cy="801900"/>
          </a:xfrm>
          <a:prstGeom prst="rect">
            <a:avLst/>
          </a:prstGeom>
        </p:spPr>
        <p:txBody>
          <a:bodyPr spcFirstLastPara="1" wrap="square" lIns="91425" tIns="91425" rIns="91425" bIns="91425" anchor="t" anchorCtr="0">
            <a:noAutofit/>
          </a:bodyPr>
          <a:lstStyle/>
          <a:p>
            <a:pPr lvl="0"/>
            <a:r>
              <a:rPr lang="en-US" dirty="0"/>
              <a:t> </a:t>
            </a:r>
            <a:r>
              <a:rPr lang="en-US" b="1" dirty="0"/>
              <a:t>INTRODUCTION TO</a:t>
            </a:r>
            <a:br>
              <a:rPr lang="en-US" b="1" dirty="0"/>
            </a:br>
            <a:r>
              <a:rPr lang="en-US" sz="4000" b="1" dirty="0">
                <a:solidFill>
                  <a:srgbClr val="768E9A"/>
                </a:solidFill>
              </a:rPr>
              <a:t>A</a:t>
            </a:r>
            <a:r>
              <a:rPr lang="en-US" b="1" dirty="0"/>
              <a:t>RTIFICIAL </a:t>
            </a:r>
            <a:r>
              <a:rPr lang="en-US" sz="4000" b="1" dirty="0">
                <a:solidFill>
                  <a:schemeClr val="accent3"/>
                </a:solidFill>
              </a:rPr>
              <a:t>I</a:t>
            </a:r>
            <a:r>
              <a:rPr lang="en-US" b="1" dirty="0"/>
              <a:t>NTELLIGENCE</a:t>
            </a:r>
            <a:endParaRPr dirty="0"/>
          </a:p>
        </p:txBody>
      </p:sp>
      <p:sp>
        <p:nvSpPr>
          <p:cNvPr id="287" name="Google Shape;287;p42"/>
          <p:cNvSpPr txBox="1">
            <a:spLocks noGrp="1"/>
          </p:cNvSpPr>
          <p:nvPr>
            <p:ph type="subTitle" idx="1"/>
          </p:nvPr>
        </p:nvSpPr>
        <p:spPr>
          <a:xfrm>
            <a:off x="4713325" y="2789665"/>
            <a:ext cx="4243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Presented by </a:t>
            </a:r>
            <a:r>
              <a:rPr lang="en-US" dirty="0"/>
              <a:t>Group 6</a:t>
            </a:r>
            <a:endParaRPr dirty="0"/>
          </a:p>
        </p:txBody>
      </p:sp>
      <p:sp>
        <p:nvSpPr>
          <p:cNvPr id="288" name="Google Shape;288;p42"/>
          <p:cNvSpPr txBox="1">
            <a:spLocks noGrp="1"/>
          </p:cNvSpPr>
          <p:nvPr>
            <p:ph type="subTitle" idx="2"/>
          </p:nvPr>
        </p:nvSpPr>
        <p:spPr>
          <a:xfrm>
            <a:off x="6444025" y="4218605"/>
            <a:ext cx="2513100" cy="410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March 2nd, 2019 </a:t>
            </a:r>
            <a:endParaRPr dirty="0"/>
          </a:p>
        </p:txBody>
      </p:sp>
      <p:pic>
        <p:nvPicPr>
          <p:cNvPr id="11" name="Picture 17" descr="A close up of a sign&#10;&#10;Description generated with very high confidence">
            <a:extLst>
              <a:ext uri="{FF2B5EF4-FFF2-40B4-BE49-F238E27FC236}">
                <a16:creationId xmlns:a16="http://schemas.microsoft.com/office/drawing/2014/main" id="{80C2FF4C-198E-42EE-99A5-46D60593498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87749" y="352227"/>
            <a:ext cx="1424762" cy="12003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subTitle" idx="1"/>
          </p:nvPr>
        </p:nvSpPr>
        <p:spPr>
          <a:xfrm>
            <a:off x="785295" y="3824837"/>
            <a:ext cx="2936100" cy="496423"/>
          </a:xfrm>
          <a:prstGeom prst="rect">
            <a:avLst/>
          </a:prstGeom>
        </p:spPr>
        <p:txBody>
          <a:bodyPr spcFirstLastPara="1" wrap="square" lIns="91425" tIns="91425" rIns="91425" bIns="91425" anchor="ctr" anchorCtr="0">
            <a:noAutofit/>
          </a:bodyPr>
          <a:lstStyle/>
          <a:p>
            <a:pPr marL="0" lvl="0" indent="0">
              <a:spcAft>
                <a:spcPts val="1600"/>
              </a:spcAft>
            </a:pPr>
            <a:r>
              <a:rPr lang="en-US" sz="1400" dirty="0"/>
              <a:t>Alan Turing (1912-1954)</a:t>
            </a:r>
            <a:endParaRPr sz="1400" dirty="0"/>
          </a:p>
        </p:txBody>
      </p:sp>
      <p:pic>
        <p:nvPicPr>
          <p:cNvPr id="6" name="Picture 12" descr="https://d.ibtimes.co.uk/en/full/283487/alan-turing.jpg">
            <a:extLst>
              <a:ext uri="{FF2B5EF4-FFF2-40B4-BE49-F238E27FC236}">
                <a16:creationId xmlns:a16="http://schemas.microsoft.com/office/drawing/2014/main" id="{F9844A98-2D2F-4860-9E11-161C2F8772C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49" y="801965"/>
            <a:ext cx="2745067" cy="2698733"/>
          </a:xfrm>
          <a:prstGeom prst="rect">
            <a:avLst/>
          </a:prstGeom>
          <a:noFill/>
          <a:ln>
            <a:noFill/>
          </a:ln>
        </p:spPr>
      </p:pic>
      <p:pic>
        <p:nvPicPr>
          <p:cNvPr id="7" name="Picture 13" descr="https://cdn.ttgtmedia.com/rms/onlineImages/crm-turing_test.jpg">
            <a:extLst>
              <a:ext uri="{FF2B5EF4-FFF2-40B4-BE49-F238E27FC236}">
                <a16:creationId xmlns:a16="http://schemas.microsoft.com/office/drawing/2014/main" id="{10979943-FD0E-4DF5-B9EE-99C595918E5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1395" y="514350"/>
            <a:ext cx="5422605" cy="411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2" name="TextBox 1">
            <a:extLst>
              <a:ext uri="{FF2B5EF4-FFF2-40B4-BE49-F238E27FC236}">
                <a16:creationId xmlns:a16="http://schemas.microsoft.com/office/drawing/2014/main" id="{F8C274D0-3792-485B-AD87-5E38D8F3F56D}"/>
              </a:ext>
            </a:extLst>
          </p:cNvPr>
          <p:cNvSpPr txBox="1"/>
          <p:nvPr/>
        </p:nvSpPr>
        <p:spPr>
          <a:xfrm>
            <a:off x="551330" y="1842246"/>
            <a:ext cx="6891618" cy="1754326"/>
          </a:xfrm>
          <a:prstGeom prst="rect">
            <a:avLst/>
          </a:prstGeom>
          <a:noFill/>
        </p:spPr>
        <p:txBody>
          <a:bodyPr wrap="square" rtlCol="0">
            <a:spAutoFit/>
          </a:bodyPr>
          <a:lstStyle/>
          <a:p>
            <a:r>
              <a:rPr lang="en-GB" sz="5400" b="1" dirty="0">
                <a:solidFill>
                  <a:schemeClr val="bg1"/>
                </a:solidFill>
                <a:latin typeface="Muli" panose="020B0604020202020204" charset="0"/>
              </a:rPr>
              <a:t>2. Artificial Intelligence history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b="1" dirty="0"/>
              <a:t>The gestation of AI (1943-1955)</a:t>
            </a:r>
            <a:endParaRPr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6" name="Picture 9" descr="https://1.bp.blogspot.com/-u59IVaKus7U/WhIMOtEpHGI/AAAAAAAAr9Q/S8ChBoRRJtoX8jv6T_fiO7ELmOW4PJWAQCLcBGAs/s1600/1.JPG">
            <a:extLst>
              <a:ext uri="{FF2B5EF4-FFF2-40B4-BE49-F238E27FC236}">
                <a16:creationId xmlns:a16="http://schemas.microsoft.com/office/drawing/2014/main" id="{49D4AEC0-8980-46EB-838C-C0C6A625334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7785" y="1065246"/>
            <a:ext cx="5608429" cy="35248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b="1" dirty="0"/>
              <a:t>The gestation of AI (1943-1955)</a:t>
            </a:r>
            <a:endParaRPr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 name="Hộp Văn bản 1">
            <a:extLst>
              <a:ext uri="{FF2B5EF4-FFF2-40B4-BE49-F238E27FC236}">
                <a16:creationId xmlns:a16="http://schemas.microsoft.com/office/drawing/2014/main" id="{21EA792F-33E9-452E-9A7F-22D71B41A209}"/>
              </a:ext>
            </a:extLst>
          </p:cNvPr>
          <p:cNvSpPr txBox="1"/>
          <p:nvPr/>
        </p:nvSpPr>
        <p:spPr>
          <a:xfrm>
            <a:off x="613274" y="1128633"/>
            <a:ext cx="4369981" cy="369332"/>
          </a:xfrm>
          <a:prstGeom prst="rect">
            <a:avLst/>
          </a:prstGeom>
          <a:noFill/>
        </p:spPr>
        <p:txBody>
          <a:bodyPr wrap="square" rtlCol="0">
            <a:spAutoFit/>
          </a:bodyPr>
          <a:lstStyle/>
          <a:p>
            <a:r>
              <a:rPr lang="en-US" sz="1800" dirty="0"/>
              <a:t>McCulloch-Pitts neuron model (1943): </a:t>
            </a:r>
          </a:p>
        </p:txBody>
      </p:sp>
      <p:pic>
        <p:nvPicPr>
          <p:cNvPr id="9" name="Picture 10" descr="https://image.slidesharecdn.com/replicatingthehumanbraindeeplearninginaction-170127122920/95/replicating-the-human-brain-deep-learning-in-action-10-638.jpg?cb=1485520598">
            <a:extLst>
              <a:ext uri="{FF2B5EF4-FFF2-40B4-BE49-F238E27FC236}">
                <a16:creationId xmlns:a16="http://schemas.microsoft.com/office/drawing/2014/main" id="{06635864-04B2-4F00-9306-03853685229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13742" y="1497965"/>
            <a:ext cx="5773481" cy="3645535"/>
          </a:xfrm>
          <a:prstGeom prst="rect">
            <a:avLst/>
          </a:prstGeom>
          <a:noFill/>
          <a:ln>
            <a:noFill/>
          </a:ln>
        </p:spPr>
      </p:pic>
    </p:spTree>
    <p:extLst>
      <p:ext uri="{BB962C8B-B14F-4D97-AF65-F5344CB8AC3E}">
        <p14:creationId xmlns:p14="http://schemas.microsoft.com/office/powerpoint/2010/main" val="142386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b="1" dirty="0"/>
              <a:t>The gestation of AI (1943-1955)</a:t>
            </a:r>
            <a:endParaRPr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0" name="Picture 11" descr="Káº¿t quáº£ hÃ¬nh áº£nh cho Donald Hebb">
            <a:extLst>
              <a:ext uri="{FF2B5EF4-FFF2-40B4-BE49-F238E27FC236}">
                <a16:creationId xmlns:a16="http://schemas.microsoft.com/office/drawing/2014/main" id="{37B1B75F-7EBA-441D-A710-3297401EEA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75168" y="1320724"/>
            <a:ext cx="2529269" cy="2092327"/>
          </a:xfrm>
          <a:prstGeom prst="rect">
            <a:avLst/>
          </a:prstGeom>
          <a:noFill/>
          <a:ln>
            <a:noFill/>
          </a:ln>
        </p:spPr>
      </p:pic>
      <p:sp>
        <p:nvSpPr>
          <p:cNvPr id="3" name="Hộp Văn bản 2">
            <a:extLst>
              <a:ext uri="{FF2B5EF4-FFF2-40B4-BE49-F238E27FC236}">
                <a16:creationId xmlns:a16="http://schemas.microsoft.com/office/drawing/2014/main" id="{A0D6D134-5884-4A7D-B953-7EFD342BD203}"/>
              </a:ext>
            </a:extLst>
          </p:cNvPr>
          <p:cNvSpPr txBox="1"/>
          <p:nvPr/>
        </p:nvSpPr>
        <p:spPr>
          <a:xfrm>
            <a:off x="3848987" y="1563725"/>
            <a:ext cx="4518836" cy="1815882"/>
          </a:xfrm>
          <a:prstGeom prst="rect">
            <a:avLst/>
          </a:prstGeom>
          <a:noFill/>
        </p:spPr>
        <p:txBody>
          <a:bodyPr wrap="square" rtlCol="0">
            <a:spAutoFit/>
          </a:bodyPr>
          <a:lstStyle/>
          <a:p>
            <a:r>
              <a:rPr lang="en-US" dirty="0"/>
              <a:t>1949: Donald Hebb published “Organization of Behavior: A neuropsychological”</a:t>
            </a:r>
            <a:br>
              <a:rPr lang="en-US" dirty="0"/>
            </a:br>
            <a:r>
              <a:rPr lang="en-US" dirty="0"/>
              <a:t>The Hebbian Learning Rule is a learning rule that specifies how much the weight of the connection between two units should be increased or decreased in proportion to the product of their activation. (Deep learning cars: </a:t>
            </a:r>
            <a:r>
              <a:rPr lang="en-US" u="sng" dirty="0">
                <a:hlinkClick r:id="rId4"/>
              </a:rPr>
              <a:t>Click here to watch!)</a:t>
            </a:r>
            <a:br>
              <a:rPr lang="en-US" dirty="0">
                <a:hlinkClick r:id="rId4"/>
              </a:rPr>
            </a:br>
            <a:endParaRPr lang="en-US" dirty="0"/>
          </a:p>
        </p:txBody>
      </p:sp>
      <p:sp>
        <p:nvSpPr>
          <p:cNvPr id="4" name="Hộp Văn bản 3">
            <a:extLst>
              <a:ext uri="{FF2B5EF4-FFF2-40B4-BE49-F238E27FC236}">
                <a16:creationId xmlns:a16="http://schemas.microsoft.com/office/drawing/2014/main" id="{731AF40F-775E-439C-B130-9B87A81B3319}"/>
              </a:ext>
            </a:extLst>
          </p:cNvPr>
          <p:cNvSpPr txBox="1"/>
          <p:nvPr/>
        </p:nvSpPr>
        <p:spPr>
          <a:xfrm>
            <a:off x="637650" y="3925607"/>
            <a:ext cx="7868699" cy="523220"/>
          </a:xfrm>
          <a:prstGeom prst="rect">
            <a:avLst/>
          </a:prstGeom>
          <a:noFill/>
        </p:spPr>
        <p:txBody>
          <a:bodyPr wrap="square" rtlCol="0">
            <a:spAutoFit/>
          </a:bodyPr>
          <a:lstStyle/>
          <a:p>
            <a:r>
              <a:rPr lang="en-US" dirty="0"/>
              <a:t>1950: Alan Turing publics article “Computing Machinery and Intelligence”, concluding Turing Test, machine learning, genetic algorithms and reinforcement learning</a:t>
            </a:r>
          </a:p>
        </p:txBody>
      </p:sp>
    </p:spTree>
    <p:extLst>
      <p:ext uri="{BB962C8B-B14F-4D97-AF65-F5344CB8AC3E}">
        <p14:creationId xmlns:p14="http://schemas.microsoft.com/office/powerpoint/2010/main" val="222215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b="1" dirty="0"/>
              <a:t>The birth of AI (1956)</a:t>
            </a:r>
            <a:endParaRPr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0" name="Picture 1834679415" descr="Káº¿t quáº£ hÃ¬nh áº£nh cho john mccarthy marvin minsky y claude shannon">
            <a:extLst>
              <a:ext uri="{FF2B5EF4-FFF2-40B4-BE49-F238E27FC236}">
                <a16:creationId xmlns:a16="http://schemas.microsoft.com/office/drawing/2014/main" id="{4FB48C16-11FF-4DC8-8558-B7796BF7731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15341" y="1105787"/>
            <a:ext cx="5837880" cy="3859618"/>
          </a:xfrm>
          <a:prstGeom prst="rect">
            <a:avLst/>
          </a:prstGeom>
        </p:spPr>
      </p:pic>
      <p:sp>
        <p:nvSpPr>
          <p:cNvPr id="3" name="Hộp Văn bản 2">
            <a:extLst>
              <a:ext uri="{FF2B5EF4-FFF2-40B4-BE49-F238E27FC236}">
                <a16:creationId xmlns:a16="http://schemas.microsoft.com/office/drawing/2014/main" id="{F2903907-5786-4901-BD7E-FB9497193AB2}"/>
              </a:ext>
            </a:extLst>
          </p:cNvPr>
          <p:cNvSpPr txBox="1"/>
          <p:nvPr/>
        </p:nvSpPr>
        <p:spPr>
          <a:xfrm>
            <a:off x="139846" y="4298365"/>
            <a:ext cx="2975495" cy="400110"/>
          </a:xfrm>
          <a:prstGeom prst="rect">
            <a:avLst/>
          </a:prstGeom>
          <a:noFill/>
        </p:spPr>
        <p:txBody>
          <a:bodyPr wrap="none" rtlCol="0">
            <a:spAutoFit/>
          </a:bodyPr>
          <a:lstStyle/>
          <a:p>
            <a:r>
              <a:rPr lang="en-US" sz="2000" dirty="0">
                <a:solidFill>
                  <a:schemeClr val="tx2">
                    <a:lumMod val="10000"/>
                  </a:schemeClr>
                </a:solidFill>
              </a:rPr>
              <a:t>Dartmouth Project Team</a:t>
            </a:r>
          </a:p>
        </p:txBody>
      </p:sp>
    </p:spTree>
    <p:extLst>
      <p:ext uri="{BB962C8B-B14F-4D97-AF65-F5344CB8AC3E}">
        <p14:creationId xmlns:p14="http://schemas.microsoft.com/office/powerpoint/2010/main" val="88773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sz="2400" b="1" dirty="0"/>
              <a:t>Early enthusiasm, great expectations (1952 – 1969)</a:t>
            </a:r>
            <a:endParaRPr sz="2400"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Hộp Văn bản 2">
            <a:extLst>
              <a:ext uri="{FF2B5EF4-FFF2-40B4-BE49-F238E27FC236}">
                <a16:creationId xmlns:a16="http://schemas.microsoft.com/office/drawing/2014/main" id="{F2903907-5786-4901-BD7E-FB9497193AB2}"/>
              </a:ext>
            </a:extLst>
          </p:cNvPr>
          <p:cNvSpPr txBox="1"/>
          <p:nvPr/>
        </p:nvSpPr>
        <p:spPr>
          <a:xfrm>
            <a:off x="5212041" y="1370317"/>
            <a:ext cx="3931959" cy="1754326"/>
          </a:xfrm>
          <a:prstGeom prst="rect">
            <a:avLst/>
          </a:prstGeom>
          <a:noFill/>
        </p:spPr>
        <p:txBody>
          <a:bodyPr wrap="square" rtlCol="0">
            <a:spAutoFit/>
          </a:bodyPr>
          <a:lstStyle/>
          <a:p>
            <a:r>
              <a:rPr lang="en-US" sz="2400" dirty="0"/>
              <a:t>1952: Arthur Samuel develops the first computer checkers-playing program</a:t>
            </a:r>
            <a:br>
              <a:rPr lang="en-US" sz="2400" dirty="0"/>
            </a:br>
            <a:endParaRPr lang="en-US" sz="3600" dirty="0">
              <a:solidFill>
                <a:schemeClr val="tx2">
                  <a:lumMod val="10000"/>
                </a:schemeClr>
              </a:solidFill>
            </a:endParaRPr>
          </a:p>
        </p:txBody>
      </p:sp>
      <p:pic>
        <p:nvPicPr>
          <p:cNvPr id="9" name="Picture 2040822234" descr="The Samuel Checkers-playing Program Other">
            <a:extLst>
              <a:ext uri="{FF2B5EF4-FFF2-40B4-BE49-F238E27FC236}">
                <a16:creationId xmlns:a16="http://schemas.microsoft.com/office/drawing/2014/main" id="{20F56082-E65D-400C-83DC-98706EB6E96E}"/>
              </a:ext>
            </a:extLst>
          </p:cNvPr>
          <p:cNvPicPr/>
          <p:nvPr/>
        </p:nvPicPr>
        <p:blipFill>
          <a:blip r:embed="rId3">
            <a:extLst>
              <a:ext uri="{28A0092B-C50C-407E-A947-70E740481C1C}">
                <a14:useLocalDpi xmlns:a14="http://schemas.microsoft.com/office/drawing/2010/main" val="0"/>
              </a:ext>
            </a:extLst>
          </a:blip>
          <a:stretch>
            <a:fillRect/>
          </a:stretch>
        </p:blipFill>
        <p:spPr>
          <a:xfrm>
            <a:off x="0" y="1105787"/>
            <a:ext cx="4954772" cy="4037713"/>
          </a:xfrm>
          <a:prstGeom prst="rect">
            <a:avLst/>
          </a:prstGeom>
        </p:spPr>
      </p:pic>
      <p:sp>
        <p:nvSpPr>
          <p:cNvPr id="2" name="Hình chữ nhật 1">
            <a:extLst>
              <a:ext uri="{FF2B5EF4-FFF2-40B4-BE49-F238E27FC236}">
                <a16:creationId xmlns:a16="http://schemas.microsoft.com/office/drawing/2014/main" id="{1AE14908-E332-4903-AA72-EF26AC13455E}"/>
              </a:ext>
            </a:extLst>
          </p:cNvPr>
          <p:cNvSpPr/>
          <p:nvPr/>
        </p:nvSpPr>
        <p:spPr>
          <a:xfrm>
            <a:off x="4954772" y="4584516"/>
            <a:ext cx="4189228" cy="523220"/>
          </a:xfrm>
          <a:prstGeom prst="rect">
            <a:avLst/>
          </a:prstGeom>
        </p:spPr>
        <p:txBody>
          <a:bodyPr wrap="square">
            <a:spAutoFit/>
          </a:bodyPr>
          <a:lstStyle/>
          <a:p>
            <a:r>
              <a:rPr lang="en-US" dirty="0">
                <a:solidFill>
                  <a:schemeClr val="accent3"/>
                </a:solidFill>
                <a:latin typeface="Calibri" panose="020F0502020204030204" pitchFamily="34" charset="0"/>
                <a:ea typeface="Calibri" panose="020F0502020204030204" pitchFamily="34" charset="0"/>
                <a:cs typeface="Times New Roman" panose="02020603050405020304" pitchFamily="18" charset="0"/>
              </a:rPr>
              <a:t>Arthur Samuel plays checkers with an IBM 704 computer in Poughkeepsie, New York</a:t>
            </a:r>
            <a:endParaRPr lang="en-US" dirty="0">
              <a:solidFill>
                <a:schemeClr val="accent3"/>
              </a:solidFill>
            </a:endParaRPr>
          </a:p>
        </p:txBody>
      </p:sp>
    </p:spTree>
    <p:extLst>
      <p:ext uri="{BB962C8B-B14F-4D97-AF65-F5344CB8AC3E}">
        <p14:creationId xmlns:p14="http://schemas.microsoft.com/office/powerpoint/2010/main" val="169589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0" name="Google Shape;405;p50">
            <a:extLst>
              <a:ext uri="{FF2B5EF4-FFF2-40B4-BE49-F238E27FC236}">
                <a16:creationId xmlns:a16="http://schemas.microsoft.com/office/drawing/2014/main" id="{AFE3BCC0-AE15-4421-AF2D-D12B8B23BA75}"/>
              </a:ext>
            </a:extLst>
          </p:cNvPr>
          <p:cNvSpPr/>
          <p:nvPr/>
        </p:nvSpPr>
        <p:spPr>
          <a:xfrm>
            <a:off x="2389506" y="1704182"/>
            <a:ext cx="2113916" cy="2418602"/>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50"/>
          <p:cNvSpPr txBox="1">
            <a:spLocks noGrp="1"/>
          </p:cNvSpPr>
          <p:nvPr>
            <p:ph type="title"/>
          </p:nvPr>
        </p:nvSpPr>
        <p:spPr>
          <a:xfrm>
            <a:off x="370483" y="436829"/>
            <a:ext cx="8460000" cy="572700"/>
          </a:xfrm>
          <a:prstGeom prst="rect">
            <a:avLst/>
          </a:prstGeom>
        </p:spPr>
        <p:txBody>
          <a:bodyPr spcFirstLastPara="1" wrap="square" lIns="91425" tIns="91425" rIns="91425" bIns="91425" anchor="t" anchorCtr="0">
            <a:noAutofit/>
          </a:bodyPr>
          <a:lstStyle/>
          <a:p>
            <a:r>
              <a:rPr lang="en-US" sz="2400" b="1" dirty="0"/>
              <a:t>Early enthusiasm, great expectations (1952 – 1969)</a:t>
            </a:r>
            <a:endParaRPr lang="en-US" sz="2400" dirty="0"/>
          </a:p>
        </p:txBody>
      </p:sp>
      <p:sp>
        <p:nvSpPr>
          <p:cNvPr id="407" name="Google Shape;407;p50"/>
          <p:cNvSpPr/>
          <p:nvPr/>
        </p:nvSpPr>
        <p:spPr>
          <a:xfrm>
            <a:off x="883046" y="4211257"/>
            <a:ext cx="168600" cy="297000"/>
          </a:xfrm>
          <a:custGeom>
            <a:avLst/>
            <a:gdLst/>
            <a:ahLst/>
            <a:cxnLst/>
            <a:rect l="l" t="t" r="r" b="b"/>
            <a:pathLst>
              <a:path w="120000" h="120000" extrusionOk="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50"/>
          <p:cNvSpPr/>
          <p:nvPr/>
        </p:nvSpPr>
        <p:spPr>
          <a:xfrm>
            <a:off x="3890100" y="4211257"/>
            <a:ext cx="297000" cy="297000"/>
          </a:xfrm>
          <a:custGeom>
            <a:avLst/>
            <a:gdLst/>
            <a:ahLst/>
            <a:cxnLst/>
            <a:rect l="l" t="t" r="r" b="b"/>
            <a:pathLst>
              <a:path w="120000" h="120000" extrusionOk="0">
                <a:moveTo>
                  <a:pt x="120000" y="95169"/>
                </a:moveTo>
                <a:lnTo>
                  <a:pt x="120000" y="95169"/>
                </a:lnTo>
                <a:cubicBezTo>
                  <a:pt x="120000" y="92946"/>
                  <a:pt x="118934" y="90821"/>
                  <a:pt x="117578" y="89468"/>
                </a:cubicBezTo>
                <a:cubicBezTo>
                  <a:pt x="116997" y="88888"/>
                  <a:pt x="116707" y="88599"/>
                  <a:pt x="116125" y="88309"/>
                </a:cubicBezTo>
                <a:lnTo>
                  <a:pt x="92978" y="70338"/>
                </a:lnTo>
                <a:cubicBezTo>
                  <a:pt x="91525" y="68985"/>
                  <a:pt x="89394" y="67922"/>
                  <a:pt x="87167" y="67922"/>
                </a:cubicBezTo>
                <a:cubicBezTo>
                  <a:pt x="85326" y="67922"/>
                  <a:pt x="83680" y="68405"/>
                  <a:pt x="82324" y="69565"/>
                </a:cubicBezTo>
                <a:lnTo>
                  <a:pt x="75738" y="76038"/>
                </a:lnTo>
                <a:lnTo>
                  <a:pt x="75738" y="76038"/>
                </a:lnTo>
                <a:cubicBezTo>
                  <a:pt x="74673" y="77198"/>
                  <a:pt x="73220" y="77971"/>
                  <a:pt x="71573" y="77971"/>
                </a:cubicBezTo>
                <a:cubicBezTo>
                  <a:pt x="69733" y="77971"/>
                  <a:pt x="68087" y="77198"/>
                  <a:pt x="67215" y="75555"/>
                </a:cubicBezTo>
                <a:lnTo>
                  <a:pt x="67215" y="75845"/>
                </a:lnTo>
                <a:cubicBezTo>
                  <a:pt x="58208" y="69275"/>
                  <a:pt x="50266" y="61642"/>
                  <a:pt x="43970" y="52657"/>
                </a:cubicBezTo>
                <a:lnTo>
                  <a:pt x="44261" y="52657"/>
                </a:lnTo>
                <a:cubicBezTo>
                  <a:pt x="42905" y="51497"/>
                  <a:pt x="41840" y="49855"/>
                  <a:pt x="41840" y="48019"/>
                </a:cubicBezTo>
                <a:cubicBezTo>
                  <a:pt x="41840" y="46376"/>
                  <a:pt x="42615" y="44734"/>
                  <a:pt x="43777" y="43864"/>
                </a:cubicBezTo>
                <a:lnTo>
                  <a:pt x="43777" y="43864"/>
                </a:lnTo>
                <a:lnTo>
                  <a:pt x="50266" y="37584"/>
                </a:lnTo>
                <a:cubicBezTo>
                  <a:pt x="51428" y="36231"/>
                  <a:pt x="51912" y="34589"/>
                  <a:pt x="51912" y="32753"/>
                </a:cubicBezTo>
                <a:cubicBezTo>
                  <a:pt x="51912" y="30531"/>
                  <a:pt x="51138" y="28309"/>
                  <a:pt x="49491" y="26956"/>
                </a:cubicBezTo>
                <a:lnTo>
                  <a:pt x="31476" y="3768"/>
                </a:lnTo>
                <a:cubicBezTo>
                  <a:pt x="31186" y="3285"/>
                  <a:pt x="30605" y="2705"/>
                  <a:pt x="30314" y="2415"/>
                </a:cubicBezTo>
                <a:cubicBezTo>
                  <a:pt x="28958" y="1062"/>
                  <a:pt x="26828" y="0"/>
                  <a:pt x="24600" y="0"/>
                </a:cubicBezTo>
                <a:cubicBezTo>
                  <a:pt x="13656" y="0"/>
                  <a:pt x="0" y="12850"/>
                  <a:pt x="0" y="28599"/>
                </a:cubicBezTo>
                <a:cubicBezTo>
                  <a:pt x="0" y="32946"/>
                  <a:pt x="1065" y="37101"/>
                  <a:pt x="2711" y="40869"/>
                </a:cubicBezTo>
                <a:lnTo>
                  <a:pt x="2711" y="40869"/>
                </a:lnTo>
                <a:cubicBezTo>
                  <a:pt x="19176" y="73623"/>
                  <a:pt x="46489" y="100869"/>
                  <a:pt x="79225" y="117198"/>
                </a:cubicBezTo>
                <a:lnTo>
                  <a:pt x="79225" y="117198"/>
                </a:lnTo>
                <a:cubicBezTo>
                  <a:pt x="83099" y="118840"/>
                  <a:pt x="87167" y="120000"/>
                  <a:pt x="91525" y="120000"/>
                </a:cubicBezTo>
                <a:cubicBezTo>
                  <a:pt x="107118" y="119710"/>
                  <a:pt x="120000" y="106086"/>
                  <a:pt x="120000" y="95169"/>
                </a:cubicBezTo>
                <a:lnTo>
                  <a:pt x="120000" y="95169"/>
                </a:lnTo>
                <a:close/>
                <a:moveTo>
                  <a:pt x="91331" y="114202"/>
                </a:moveTo>
                <a:cubicBezTo>
                  <a:pt x="87748" y="114202"/>
                  <a:pt x="84455" y="113429"/>
                  <a:pt x="81452" y="112077"/>
                </a:cubicBezTo>
                <a:cubicBezTo>
                  <a:pt x="81162" y="111787"/>
                  <a:pt x="80871" y="111787"/>
                  <a:pt x="80677" y="111787"/>
                </a:cubicBezTo>
                <a:cubicBezTo>
                  <a:pt x="49491" y="95942"/>
                  <a:pt x="23825" y="70338"/>
                  <a:pt x="7941" y="39227"/>
                </a:cubicBezTo>
                <a:cubicBezTo>
                  <a:pt x="7941" y="39033"/>
                  <a:pt x="7651" y="38743"/>
                  <a:pt x="7651" y="38454"/>
                </a:cubicBezTo>
                <a:cubicBezTo>
                  <a:pt x="6295" y="35169"/>
                  <a:pt x="5423" y="31884"/>
                  <a:pt x="5423" y="28599"/>
                </a:cubicBezTo>
                <a:cubicBezTo>
                  <a:pt x="5423" y="15555"/>
                  <a:pt x="16949" y="5410"/>
                  <a:pt x="24600" y="5410"/>
                </a:cubicBezTo>
                <a:cubicBezTo>
                  <a:pt x="25665" y="5410"/>
                  <a:pt x="26246" y="5990"/>
                  <a:pt x="26537" y="6280"/>
                </a:cubicBezTo>
                <a:cubicBezTo>
                  <a:pt x="26537" y="6280"/>
                  <a:pt x="26828" y="6570"/>
                  <a:pt x="26828" y="6763"/>
                </a:cubicBezTo>
                <a:cubicBezTo>
                  <a:pt x="26828" y="7053"/>
                  <a:pt x="27021" y="7053"/>
                  <a:pt x="27021" y="7342"/>
                </a:cubicBezTo>
                <a:lnTo>
                  <a:pt x="45133" y="30531"/>
                </a:lnTo>
                <a:lnTo>
                  <a:pt x="45617" y="31111"/>
                </a:lnTo>
                <a:cubicBezTo>
                  <a:pt x="45907" y="31304"/>
                  <a:pt x="46489" y="31884"/>
                  <a:pt x="46489" y="32946"/>
                </a:cubicBezTo>
                <a:cubicBezTo>
                  <a:pt x="46489" y="33526"/>
                  <a:pt x="46489" y="33816"/>
                  <a:pt x="46198" y="34396"/>
                </a:cubicBezTo>
                <a:lnTo>
                  <a:pt x="40193" y="40386"/>
                </a:lnTo>
                <a:lnTo>
                  <a:pt x="40193" y="40386"/>
                </a:lnTo>
                <a:cubicBezTo>
                  <a:pt x="37966" y="42512"/>
                  <a:pt x="36610" y="45217"/>
                  <a:pt x="36610" y="48212"/>
                </a:cubicBezTo>
                <a:cubicBezTo>
                  <a:pt x="36610" y="51014"/>
                  <a:pt x="37772" y="53719"/>
                  <a:pt x="39612" y="55845"/>
                </a:cubicBezTo>
                <a:lnTo>
                  <a:pt x="39903" y="56135"/>
                </a:lnTo>
                <a:cubicBezTo>
                  <a:pt x="46779" y="65410"/>
                  <a:pt x="54915" y="73623"/>
                  <a:pt x="64503" y="80386"/>
                </a:cubicBezTo>
                <a:cubicBezTo>
                  <a:pt x="64503" y="80386"/>
                  <a:pt x="64794" y="80386"/>
                  <a:pt x="64794" y="80676"/>
                </a:cubicBezTo>
                <a:cubicBezTo>
                  <a:pt x="66731" y="82608"/>
                  <a:pt x="69443" y="83671"/>
                  <a:pt x="72445" y="83671"/>
                </a:cubicBezTo>
                <a:cubicBezTo>
                  <a:pt x="75157" y="83671"/>
                  <a:pt x="78159" y="82608"/>
                  <a:pt x="80096" y="80386"/>
                </a:cubicBezTo>
                <a:lnTo>
                  <a:pt x="80387" y="80193"/>
                </a:lnTo>
                <a:lnTo>
                  <a:pt x="86392" y="73913"/>
                </a:lnTo>
                <a:cubicBezTo>
                  <a:pt x="86973" y="73623"/>
                  <a:pt x="87167" y="73623"/>
                  <a:pt x="87748" y="73623"/>
                </a:cubicBezTo>
                <a:cubicBezTo>
                  <a:pt x="88813" y="73623"/>
                  <a:pt x="89394" y="74202"/>
                  <a:pt x="89685" y="74396"/>
                </a:cubicBezTo>
                <a:lnTo>
                  <a:pt x="90169" y="74975"/>
                </a:lnTo>
                <a:lnTo>
                  <a:pt x="113414" y="92946"/>
                </a:lnTo>
                <a:cubicBezTo>
                  <a:pt x="113704" y="92946"/>
                  <a:pt x="113704" y="93236"/>
                  <a:pt x="113995" y="93236"/>
                </a:cubicBezTo>
                <a:cubicBezTo>
                  <a:pt x="114285" y="93526"/>
                  <a:pt x="114576" y="93526"/>
                  <a:pt x="114576" y="93526"/>
                </a:cubicBezTo>
                <a:cubicBezTo>
                  <a:pt x="114769" y="93816"/>
                  <a:pt x="115351" y="94299"/>
                  <a:pt x="115351" y="95458"/>
                </a:cubicBezTo>
                <a:lnTo>
                  <a:pt x="115351" y="95942"/>
                </a:lnTo>
                <a:cubicBezTo>
                  <a:pt x="113995" y="103091"/>
                  <a:pt x="104116" y="114202"/>
                  <a:pt x="91331" y="1142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2" name="Google Shape;412;p50"/>
          <p:cNvGrpSpPr/>
          <p:nvPr/>
        </p:nvGrpSpPr>
        <p:grpSpPr>
          <a:xfrm>
            <a:off x="370483" y="1465418"/>
            <a:ext cx="1839894" cy="2100257"/>
            <a:chOff x="1775099" y="3925679"/>
            <a:chExt cx="2509761" cy="750309"/>
          </a:xfrm>
        </p:grpSpPr>
        <p:sp>
          <p:nvSpPr>
            <p:cNvPr id="413" name="Google Shape;413;p50"/>
            <p:cNvSpPr txBox="1"/>
            <p:nvPr/>
          </p:nvSpPr>
          <p:spPr>
            <a:xfrm>
              <a:off x="1775099" y="4127288"/>
              <a:ext cx="2509761" cy="548700"/>
            </a:xfrm>
            <a:prstGeom prst="rect">
              <a:avLst/>
            </a:prstGeom>
            <a:noFill/>
            <a:ln>
              <a:noFill/>
            </a:ln>
          </p:spPr>
          <p:txBody>
            <a:bodyPr spcFirstLastPara="1" wrap="square" lIns="91425" tIns="91425" rIns="91425" bIns="91425" anchor="t" anchorCtr="0">
              <a:noAutofit/>
            </a:bodyPr>
            <a:lstStyle/>
            <a:p>
              <a:pPr lvl="0"/>
              <a:r>
                <a:rPr lang="en-US" dirty="0">
                  <a:solidFill>
                    <a:srgbClr val="768E9A"/>
                  </a:solidFill>
                </a:rPr>
                <a:t>John McCarthy develops programming language Lisp which becomes the most popular programming language used in artificial intelligence research.</a:t>
              </a:r>
              <a:br>
                <a:rPr lang="en-US" dirty="0">
                  <a:solidFill>
                    <a:srgbClr val="768E9A"/>
                  </a:solidFill>
                </a:rPr>
              </a:br>
              <a:endParaRPr dirty="0">
                <a:solidFill>
                  <a:srgbClr val="768E9A"/>
                </a:solidFill>
                <a:latin typeface="Muli"/>
                <a:ea typeface="Muli"/>
                <a:cs typeface="Muli"/>
                <a:sym typeface="Muli"/>
              </a:endParaRPr>
            </a:p>
          </p:txBody>
        </p:sp>
        <p:sp>
          <p:nvSpPr>
            <p:cNvPr id="414" name="Google Shape;414;p50"/>
            <p:cNvSpPr txBox="1"/>
            <p:nvPr/>
          </p:nvSpPr>
          <p:spPr>
            <a:xfrm>
              <a:off x="1775100" y="3925679"/>
              <a:ext cx="12339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Muli"/>
                  <a:ea typeface="Muli"/>
                  <a:cs typeface="Muli"/>
                  <a:sym typeface="Muli"/>
                </a:rPr>
                <a:t>1958</a:t>
              </a:r>
              <a:endParaRPr b="1" dirty="0">
                <a:latin typeface="Muli"/>
                <a:ea typeface="Muli"/>
                <a:cs typeface="Muli"/>
                <a:sym typeface="Muli"/>
              </a:endParaRPr>
            </a:p>
          </p:txBody>
        </p:sp>
      </p:grpSp>
      <p:grpSp>
        <p:nvGrpSpPr>
          <p:cNvPr id="415" name="Google Shape;415;p50"/>
          <p:cNvGrpSpPr/>
          <p:nvPr/>
        </p:nvGrpSpPr>
        <p:grpSpPr>
          <a:xfrm>
            <a:off x="2571085" y="1802953"/>
            <a:ext cx="1675788" cy="1756757"/>
            <a:chOff x="1775100" y="3811429"/>
            <a:chExt cx="1548600" cy="1756757"/>
          </a:xfrm>
        </p:grpSpPr>
        <p:sp>
          <p:nvSpPr>
            <p:cNvPr id="416" name="Google Shape;416;p50"/>
            <p:cNvSpPr txBox="1"/>
            <p:nvPr/>
          </p:nvSpPr>
          <p:spPr>
            <a:xfrm>
              <a:off x="1775100" y="4127287"/>
              <a:ext cx="1548600" cy="1440899"/>
            </a:xfrm>
            <a:prstGeom prst="rect">
              <a:avLst/>
            </a:prstGeom>
            <a:noFill/>
            <a:ln>
              <a:noFill/>
            </a:ln>
          </p:spPr>
          <p:txBody>
            <a:bodyPr spcFirstLastPara="1" wrap="square" lIns="91425" tIns="91425" rIns="91425" bIns="91425" anchor="t" anchorCtr="0">
              <a:noAutofit/>
            </a:bodyPr>
            <a:lstStyle/>
            <a:p>
              <a:pPr lvl="0"/>
              <a:r>
                <a:rPr lang="en-US" dirty="0">
                  <a:solidFill>
                    <a:schemeClr val="bg1"/>
                  </a:solidFill>
                </a:rPr>
                <a:t>The first industrial robot named “</a:t>
              </a:r>
              <a:r>
                <a:rPr lang="en-US" dirty="0" err="1">
                  <a:solidFill>
                    <a:schemeClr val="bg1"/>
                  </a:solidFill>
                </a:rPr>
                <a:t>Unimate</a:t>
              </a:r>
              <a:r>
                <a:rPr lang="en-US" dirty="0">
                  <a:solidFill>
                    <a:schemeClr val="bg1"/>
                  </a:solidFill>
                </a:rPr>
                <a:t>” starts working in General Motors, New Jersey</a:t>
              </a:r>
              <a:endParaRPr dirty="0">
                <a:solidFill>
                  <a:schemeClr val="bg1"/>
                </a:solidFill>
                <a:latin typeface="Muli"/>
                <a:ea typeface="Muli"/>
                <a:cs typeface="Muli"/>
                <a:sym typeface="Muli"/>
              </a:endParaRPr>
            </a:p>
          </p:txBody>
        </p:sp>
        <p:sp>
          <p:nvSpPr>
            <p:cNvPr id="417" name="Google Shape;417;p50"/>
            <p:cNvSpPr txBox="1"/>
            <p:nvPr/>
          </p:nvSpPr>
          <p:spPr>
            <a:xfrm>
              <a:off x="1814616" y="3811429"/>
              <a:ext cx="12339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bg1"/>
                  </a:solidFill>
                  <a:latin typeface="Muli"/>
                  <a:ea typeface="Muli"/>
                  <a:cs typeface="Muli"/>
                  <a:sym typeface="Muli"/>
                </a:rPr>
                <a:t>1961</a:t>
              </a:r>
              <a:endParaRPr sz="1600" b="1" dirty="0">
                <a:solidFill>
                  <a:schemeClr val="bg1"/>
                </a:solidFill>
                <a:latin typeface="Muli"/>
                <a:ea typeface="Muli"/>
                <a:cs typeface="Muli"/>
                <a:sym typeface="Muli"/>
              </a:endParaRPr>
            </a:p>
          </p:txBody>
        </p:sp>
      </p:grpSp>
      <p:grpSp>
        <p:nvGrpSpPr>
          <p:cNvPr id="418" name="Google Shape;418;p50"/>
          <p:cNvGrpSpPr/>
          <p:nvPr/>
        </p:nvGrpSpPr>
        <p:grpSpPr>
          <a:xfrm>
            <a:off x="4682551" y="1762514"/>
            <a:ext cx="2085044" cy="712594"/>
            <a:chOff x="1775100" y="3963394"/>
            <a:chExt cx="1548600" cy="712594"/>
          </a:xfrm>
        </p:grpSpPr>
        <p:sp>
          <p:nvSpPr>
            <p:cNvPr id="419" name="Google Shape;419;p50"/>
            <p:cNvSpPr txBox="1"/>
            <p:nvPr/>
          </p:nvSpPr>
          <p:spPr>
            <a:xfrm>
              <a:off x="1775100" y="4127288"/>
              <a:ext cx="1548600" cy="548700"/>
            </a:xfrm>
            <a:prstGeom prst="rect">
              <a:avLst/>
            </a:prstGeom>
            <a:noFill/>
            <a:ln>
              <a:noFill/>
            </a:ln>
          </p:spPr>
          <p:txBody>
            <a:bodyPr spcFirstLastPara="1" wrap="square" lIns="91425" tIns="91425" rIns="91425" bIns="91425" anchor="t" anchorCtr="0">
              <a:noAutofit/>
            </a:bodyPr>
            <a:lstStyle/>
            <a:p>
              <a:pPr lvl="0"/>
              <a:r>
                <a:rPr lang="en-US" dirty="0">
                  <a:solidFill>
                    <a:srgbClr val="768E9A"/>
                  </a:solidFill>
                </a:rPr>
                <a:t>James Slagle developed SAINT (Symbolic Automatic Integrator), a heuristic program solving symbolic integration problems in calculus.</a:t>
              </a:r>
              <a:endParaRPr dirty="0">
                <a:solidFill>
                  <a:srgbClr val="768E9A"/>
                </a:solidFill>
                <a:latin typeface="Muli"/>
                <a:ea typeface="Muli"/>
                <a:cs typeface="Muli"/>
                <a:sym typeface="Muli"/>
              </a:endParaRPr>
            </a:p>
          </p:txBody>
        </p:sp>
        <p:sp>
          <p:nvSpPr>
            <p:cNvPr id="420" name="Google Shape;420;p50"/>
            <p:cNvSpPr txBox="1"/>
            <p:nvPr/>
          </p:nvSpPr>
          <p:spPr>
            <a:xfrm>
              <a:off x="1775100" y="3963394"/>
              <a:ext cx="12339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Muli"/>
                  <a:ea typeface="Muli"/>
                  <a:cs typeface="Muli"/>
                  <a:sym typeface="Muli"/>
                </a:rPr>
                <a:t>1961</a:t>
              </a:r>
              <a:endParaRPr sz="1300" b="1" dirty="0">
                <a:latin typeface="Muli"/>
                <a:ea typeface="Muli"/>
                <a:cs typeface="Muli"/>
                <a:sym typeface="Muli"/>
              </a:endParaRPr>
            </a:p>
          </p:txBody>
        </p:sp>
      </p:gr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1" name="Google Shape;405;p50">
            <a:extLst>
              <a:ext uri="{FF2B5EF4-FFF2-40B4-BE49-F238E27FC236}">
                <a16:creationId xmlns:a16="http://schemas.microsoft.com/office/drawing/2014/main" id="{7851A2DD-85AE-4152-9363-9B7B291CFF64}"/>
              </a:ext>
            </a:extLst>
          </p:cNvPr>
          <p:cNvSpPr/>
          <p:nvPr/>
        </p:nvSpPr>
        <p:spPr>
          <a:xfrm>
            <a:off x="6930055" y="1670895"/>
            <a:ext cx="2241507" cy="2429201"/>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 name="Google Shape;415;p50">
            <a:extLst>
              <a:ext uri="{FF2B5EF4-FFF2-40B4-BE49-F238E27FC236}">
                <a16:creationId xmlns:a16="http://schemas.microsoft.com/office/drawing/2014/main" id="{0ACC02CA-1952-4E9A-ADF9-36E81CDFB9B3}"/>
              </a:ext>
            </a:extLst>
          </p:cNvPr>
          <p:cNvGrpSpPr/>
          <p:nvPr/>
        </p:nvGrpSpPr>
        <p:grpSpPr>
          <a:xfrm>
            <a:off x="7259702" y="1802953"/>
            <a:ext cx="1706849" cy="831701"/>
            <a:chOff x="1363067" y="3675851"/>
            <a:chExt cx="1577304" cy="831701"/>
          </a:xfrm>
        </p:grpSpPr>
        <p:sp>
          <p:nvSpPr>
            <p:cNvPr id="33" name="Google Shape;416;p50">
              <a:extLst>
                <a:ext uri="{FF2B5EF4-FFF2-40B4-BE49-F238E27FC236}">
                  <a16:creationId xmlns:a16="http://schemas.microsoft.com/office/drawing/2014/main" id="{82FDB396-B96D-48E5-A98B-FD75A536D457}"/>
                </a:ext>
              </a:extLst>
            </p:cNvPr>
            <p:cNvSpPr txBox="1"/>
            <p:nvPr/>
          </p:nvSpPr>
          <p:spPr>
            <a:xfrm>
              <a:off x="1391771" y="3958852"/>
              <a:ext cx="1548600" cy="548700"/>
            </a:xfrm>
            <a:prstGeom prst="rect">
              <a:avLst/>
            </a:prstGeom>
            <a:noFill/>
            <a:ln>
              <a:noFill/>
            </a:ln>
          </p:spPr>
          <p:txBody>
            <a:bodyPr spcFirstLastPara="1" wrap="square" lIns="91425" tIns="91425" rIns="91425" bIns="91425" anchor="t" anchorCtr="0">
              <a:noAutofit/>
            </a:bodyPr>
            <a:lstStyle/>
            <a:p>
              <a:pPr lvl="0"/>
              <a:r>
                <a:rPr lang="en-US" dirty="0">
                  <a:solidFill>
                    <a:schemeClr val="bg1"/>
                  </a:solidFill>
                </a:rPr>
                <a:t>Terry Winograd developed SHRDLU, an early natural language understanding computer program</a:t>
              </a:r>
              <a:endParaRPr dirty="0">
                <a:solidFill>
                  <a:schemeClr val="bg1"/>
                </a:solidFill>
                <a:latin typeface="Muli"/>
                <a:ea typeface="Muli"/>
                <a:cs typeface="Muli"/>
                <a:sym typeface="Muli"/>
              </a:endParaRPr>
            </a:p>
          </p:txBody>
        </p:sp>
        <p:sp>
          <p:nvSpPr>
            <p:cNvPr id="34" name="Google Shape;417;p50">
              <a:extLst>
                <a:ext uri="{FF2B5EF4-FFF2-40B4-BE49-F238E27FC236}">
                  <a16:creationId xmlns:a16="http://schemas.microsoft.com/office/drawing/2014/main" id="{5888A58C-FC2B-4AC9-B7B1-E0FED17DA24A}"/>
                </a:ext>
              </a:extLst>
            </p:cNvPr>
            <p:cNvSpPr txBox="1"/>
            <p:nvPr/>
          </p:nvSpPr>
          <p:spPr>
            <a:xfrm>
              <a:off x="1363067" y="3675851"/>
              <a:ext cx="12339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bg1"/>
                  </a:solidFill>
                  <a:latin typeface="Muli"/>
                  <a:ea typeface="Muli"/>
                  <a:cs typeface="Muli"/>
                  <a:sym typeface="Muli"/>
                </a:rPr>
                <a:t>1968</a:t>
              </a:r>
              <a:endParaRPr sz="1600" b="1" dirty="0">
                <a:solidFill>
                  <a:schemeClr val="bg1"/>
                </a:solidFill>
                <a:latin typeface="Muli"/>
                <a:ea typeface="Muli"/>
                <a:cs typeface="Muli"/>
                <a:sym typeface="Muli"/>
              </a:endParaRPr>
            </a:p>
          </p:txBody>
        </p:sp>
      </p:grpSp>
    </p:spTree>
    <p:extLst>
      <p:ext uri="{BB962C8B-B14F-4D97-AF65-F5344CB8AC3E}">
        <p14:creationId xmlns:p14="http://schemas.microsoft.com/office/powerpoint/2010/main" val="183785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3A28869-7962-483F-8316-FACD03AFF3CD}"/>
              </a:ext>
            </a:extLst>
          </p:cNvPr>
          <p:cNvSpPr>
            <a:spLocks noGrp="1"/>
          </p:cNvSpPr>
          <p:nvPr>
            <p:ph type="title"/>
          </p:nvPr>
        </p:nvSpPr>
        <p:spPr/>
        <p:txBody>
          <a:bodyPr/>
          <a:lstStyle/>
          <a:p>
            <a:pPr marL="457200" indent="-457200">
              <a:buFont typeface="Wingdings" panose="05000000000000000000" pitchFamily="2" charset="2"/>
              <a:buChar char="Ø"/>
            </a:pPr>
            <a:r>
              <a:rPr lang="en-US" sz="2400" b="1" dirty="0"/>
              <a:t>Early enthusiasm, great expectations (1952 – 1969)</a:t>
            </a:r>
            <a:endParaRPr lang="en-US" sz="2400" dirty="0"/>
          </a:p>
        </p:txBody>
      </p:sp>
      <p:pic>
        <p:nvPicPr>
          <p:cNvPr id="6" name="Picture 933787219">
            <a:extLst>
              <a:ext uri="{FF2B5EF4-FFF2-40B4-BE49-F238E27FC236}">
                <a16:creationId xmlns:a16="http://schemas.microsoft.com/office/drawing/2014/main" id="{5BA2D1B6-2EBC-472C-B7B6-25D875ACA627}"/>
              </a:ext>
            </a:extLst>
          </p:cNvPr>
          <p:cNvPicPr/>
          <p:nvPr/>
        </p:nvPicPr>
        <p:blipFill>
          <a:blip r:embed="rId2">
            <a:extLst>
              <a:ext uri="{28A0092B-C50C-407E-A947-70E740481C1C}">
                <a14:useLocalDpi xmlns:a14="http://schemas.microsoft.com/office/drawing/2010/main" val="0"/>
              </a:ext>
            </a:extLst>
          </a:blip>
          <a:stretch>
            <a:fillRect/>
          </a:stretch>
        </p:blipFill>
        <p:spPr>
          <a:xfrm>
            <a:off x="1048987" y="1017725"/>
            <a:ext cx="7102991" cy="3963286"/>
          </a:xfrm>
          <a:prstGeom prst="rect">
            <a:avLst/>
          </a:prstGeom>
        </p:spPr>
      </p:pic>
    </p:spTree>
    <p:extLst>
      <p:ext uri="{BB962C8B-B14F-4D97-AF65-F5344CB8AC3E}">
        <p14:creationId xmlns:p14="http://schemas.microsoft.com/office/powerpoint/2010/main" val="539801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b="1" dirty="0"/>
              <a:t>1980 – Present</a:t>
            </a:r>
            <a:endParaRPr sz="2400"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 name="Hình chữ nhật 1">
            <a:extLst>
              <a:ext uri="{FF2B5EF4-FFF2-40B4-BE49-F238E27FC236}">
                <a16:creationId xmlns:a16="http://schemas.microsoft.com/office/drawing/2014/main" id="{1AE14908-E332-4903-AA72-EF26AC13455E}"/>
              </a:ext>
            </a:extLst>
          </p:cNvPr>
          <p:cNvSpPr/>
          <p:nvPr/>
        </p:nvSpPr>
        <p:spPr>
          <a:xfrm>
            <a:off x="827683" y="1274608"/>
            <a:ext cx="6804837" cy="1938992"/>
          </a:xfrm>
          <a:prstGeom prst="rect">
            <a:avLst/>
          </a:prstGeom>
        </p:spPr>
        <p:txBody>
          <a:bodyPr wrap="square">
            <a:spAutoFit/>
          </a:bodyPr>
          <a:lstStyle/>
          <a:p>
            <a:r>
              <a:rPr lang="en-US" sz="2000" dirty="0"/>
              <a:t>1981: The Japanese Ministry of International Trade and Industry budgets $850 million for Fifth Generation Computer project, it was aimed to develop computers can take conversations, translate languages, interpret pictures, and reason like human.</a:t>
            </a:r>
            <a:br>
              <a:rPr lang="en-US" sz="2000" dirty="0"/>
            </a:br>
            <a:endParaRPr lang="en-US" sz="2000" dirty="0">
              <a:solidFill>
                <a:schemeClr val="accent3"/>
              </a:solidFill>
            </a:endParaRPr>
          </a:p>
        </p:txBody>
      </p:sp>
    </p:spTree>
    <p:extLst>
      <p:ext uri="{BB962C8B-B14F-4D97-AF65-F5344CB8AC3E}">
        <p14:creationId xmlns:p14="http://schemas.microsoft.com/office/powerpoint/2010/main" val="2306029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17" name="Picture 18" descr="Káº¿t quáº£ hÃ¬nh áº£nh cho artificial intelligence">
            <a:extLst>
              <a:ext uri="{FF2B5EF4-FFF2-40B4-BE49-F238E27FC236}">
                <a16:creationId xmlns:a16="http://schemas.microsoft.com/office/drawing/2014/main" id="{ACC5C0E7-B644-4B41-B41B-639AEE1771C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2494261"/>
          </a:xfrm>
          <a:prstGeom prst="rect">
            <a:avLst/>
          </a:prstGeom>
          <a:noFill/>
          <a:ln>
            <a:noFill/>
          </a:ln>
        </p:spPr>
      </p:pic>
      <p:sp>
        <p:nvSpPr>
          <p:cNvPr id="299" name="Google Shape;299;p43"/>
          <p:cNvSpPr txBox="1">
            <a:spLocks noGrp="1"/>
          </p:cNvSpPr>
          <p:nvPr>
            <p:ph type="title"/>
          </p:nvPr>
        </p:nvSpPr>
        <p:spPr>
          <a:xfrm>
            <a:off x="4448715" y="1278924"/>
            <a:ext cx="584360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solidFill>
                  <a:schemeClr val="bg1"/>
                </a:solidFill>
              </a:rPr>
              <a:t>Members</a:t>
            </a:r>
            <a:endParaRPr sz="6000" b="1" dirty="0">
              <a:solidFill>
                <a:schemeClr val="bg1"/>
              </a:solidFill>
            </a:endParaRPr>
          </a:p>
        </p:txBody>
      </p:sp>
      <p:sp>
        <p:nvSpPr>
          <p:cNvPr id="300" name="Google Shape;300;p43"/>
          <p:cNvSpPr txBox="1">
            <a:spLocks noGrp="1"/>
          </p:cNvSpPr>
          <p:nvPr>
            <p:ph type="subTitle" idx="2"/>
          </p:nvPr>
        </p:nvSpPr>
        <p:spPr>
          <a:xfrm>
            <a:off x="341999" y="2768254"/>
            <a:ext cx="8460000" cy="393600"/>
          </a:xfrm>
          <a:prstGeom prst="rect">
            <a:avLst/>
          </a:prstGeom>
        </p:spPr>
        <p:txBody>
          <a:bodyPr spcFirstLastPara="1" wrap="square" lIns="91425" tIns="91425" rIns="91425" bIns="91425" anchor="t" anchorCtr="0">
            <a:noAutofit/>
          </a:bodyPr>
          <a:lstStyle/>
          <a:p>
            <a:pPr marL="0" indent="0" algn="ctr">
              <a:spcAft>
                <a:spcPts val="1600"/>
              </a:spcAft>
            </a:pPr>
            <a:r>
              <a:rPr lang="en-US" sz="2400" dirty="0">
                <a:solidFill>
                  <a:schemeClr val="accent3"/>
                </a:solidFill>
              </a:rPr>
              <a:t>Le Tuan – ITITIU16142</a:t>
            </a:r>
            <a:br>
              <a:rPr lang="en-US" sz="2400" dirty="0">
                <a:solidFill>
                  <a:schemeClr val="accent3"/>
                </a:solidFill>
              </a:rPr>
            </a:br>
            <a:r>
              <a:rPr lang="en-US" sz="2400" dirty="0">
                <a:solidFill>
                  <a:schemeClr val="accent3"/>
                </a:solidFill>
              </a:rPr>
              <a:t>Tran Duc Khoa – ITITIU16101</a:t>
            </a:r>
            <a:br>
              <a:rPr lang="en-US" sz="2400" dirty="0">
                <a:solidFill>
                  <a:schemeClr val="accent3"/>
                </a:solidFill>
              </a:rPr>
            </a:br>
            <a:r>
              <a:rPr lang="en-US" sz="2400" dirty="0">
                <a:solidFill>
                  <a:schemeClr val="accent3"/>
                </a:solidFill>
              </a:rPr>
              <a:t>Do Ngoc Thanh Tuyen – ITITIU16062</a:t>
            </a:r>
            <a:br>
              <a:rPr lang="en-US" sz="2400" dirty="0">
                <a:solidFill>
                  <a:schemeClr val="accent3"/>
                </a:solidFill>
              </a:rPr>
            </a:br>
            <a:r>
              <a:rPr lang="en-US" sz="2400" dirty="0">
                <a:solidFill>
                  <a:schemeClr val="accent3"/>
                </a:solidFill>
              </a:rPr>
              <a:t>Nguyen Phan Hung </a:t>
            </a:r>
            <a:r>
              <a:rPr lang="en-US" sz="2400" dirty="0" err="1">
                <a:solidFill>
                  <a:schemeClr val="accent3"/>
                </a:solidFill>
              </a:rPr>
              <a:t>Thuan</a:t>
            </a:r>
            <a:r>
              <a:rPr lang="en-US" sz="2400" dirty="0">
                <a:solidFill>
                  <a:schemeClr val="accent3"/>
                </a:solidFill>
              </a:rPr>
              <a:t> – ITITIU16130</a:t>
            </a:r>
          </a:p>
          <a:p>
            <a:pPr marL="0" lvl="0" indent="0" algn="l" rtl="0">
              <a:spcBef>
                <a:spcPts val="0"/>
              </a:spcBef>
              <a:spcAft>
                <a:spcPts val="1600"/>
              </a:spcAft>
              <a:buNone/>
            </a:pPr>
            <a:endParaRPr dirty="0">
              <a:latin typeface="Muli"/>
              <a:ea typeface="Muli"/>
              <a:cs typeface="Muli"/>
              <a:sym typeface="Muli"/>
            </a:endParaRPr>
          </a:p>
        </p:txBody>
      </p:sp>
      <p:grpSp>
        <p:nvGrpSpPr>
          <p:cNvPr id="310" name="Google Shape;310;p43"/>
          <p:cNvGrpSpPr/>
          <p:nvPr/>
        </p:nvGrpSpPr>
        <p:grpSpPr>
          <a:xfrm rot="5400000">
            <a:off x="8662923" y="2152461"/>
            <a:ext cx="278152" cy="345818"/>
            <a:chOff x="0" y="46600"/>
            <a:chExt cx="3121800" cy="5004600"/>
          </a:xfrm>
        </p:grpSpPr>
        <p:sp>
          <p:nvSpPr>
            <p:cNvPr id="311" name="Google Shape;311;p43"/>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3" name="Google Shape;313;p4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b="1" dirty="0"/>
              <a:t>1980 – Present</a:t>
            </a:r>
            <a:endParaRPr sz="2400"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 name="Hình chữ nhật 1">
            <a:extLst>
              <a:ext uri="{FF2B5EF4-FFF2-40B4-BE49-F238E27FC236}">
                <a16:creationId xmlns:a16="http://schemas.microsoft.com/office/drawing/2014/main" id="{1AE14908-E332-4903-AA72-EF26AC13455E}"/>
              </a:ext>
            </a:extLst>
          </p:cNvPr>
          <p:cNvSpPr/>
          <p:nvPr/>
        </p:nvSpPr>
        <p:spPr>
          <a:xfrm>
            <a:off x="370483" y="1419499"/>
            <a:ext cx="3669889" cy="3000821"/>
          </a:xfrm>
          <a:prstGeom prst="rect">
            <a:avLst/>
          </a:prstGeom>
        </p:spPr>
        <p:txBody>
          <a:bodyPr wrap="square">
            <a:spAutoFit/>
          </a:bodyPr>
          <a:lstStyle/>
          <a:p>
            <a:r>
              <a:rPr lang="en-US" sz="2100" dirty="0"/>
              <a:t>1986:</a:t>
            </a:r>
          </a:p>
          <a:p>
            <a:r>
              <a:rPr lang="en-US" sz="2100" dirty="0"/>
              <a:t>First driverless car, a Mercedes-Benz van equipped with cameras and sensors was built at Bundeswehr University in Munich, drives up to 88.5km/h on empty streets.</a:t>
            </a:r>
            <a:br>
              <a:rPr lang="en-US" sz="2100" dirty="0"/>
            </a:br>
            <a:r>
              <a:rPr lang="en-US" sz="2100" dirty="0"/>
              <a:t> </a:t>
            </a:r>
            <a:endParaRPr lang="en-US" sz="2100" dirty="0">
              <a:solidFill>
                <a:schemeClr val="accent3"/>
              </a:solidFill>
            </a:endParaRPr>
          </a:p>
        </p:txBody>
      </p:sp>
      <p:pic>
        <p:nvPicPr>
          <p:cNvPr id="8" name="Picture 16" descr="Káº¿t quáº£ hÃ¬nh áº£nh cho driverless cars mercedes 1986">
            <a:extLst>
              <a:ext uri="{FF2B5EF4-FFF2-40B4-BE49-F238E27FC236}">
                <a16:creationId xmlns:a16="http://schemas.microsoft.com/office/drawing/2014/main" id="{541F66DE-A52A-49E4-ACE9-EDD7442917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0372" y="1271766"/>
            <a:ext cx="4958715" cy="3296285"/>
          </a:xfrm>
          <a:prstGeom prst="rect">
            <a:avLst/>
          </a:prstGeom>
          <a:noFill/>
          <a:ln>
            <a:noFill/>
          </a:ln>
        </p:spPr>
      </p:pic>
    </p:spTree>
    <p:extLst>
      <p:ext uri="{BB962C8B-B14F-4D97-AF65-F5344CB8AC3E}">
        <p14:creationId xmlns:p14="http://schemas.microsoft.com/office/powerpoint/2010/main" val="4211794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13" name="Google Shape;405;p50">
            <a:extLst>
              <a:ext uri="{FF2B5EF4-FFF2-40B4-BE49-F238E27FC236}">
                <a16:creationId xmlns:a16="http://schemas.microsoft.com/office/drawing/2014/main" id="{76A40AA0-BD2E-451B-A482-070339B878C0}"/>
              </a:ext>
            </a:extLst>
          </p:cNvPr>
          <p:cNvSpPr/>
          <p:nvPr/>
        </p:nvSpPr>
        <p:spPr>
          <a:xfrm>
            <a:off x="1" y="4015032"/>
            <a:ext cx="9143999" cy="116171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5;p50">
            <a:extLst>
              <a:ext uri="{FF2B5EF4-FFF2-40B4-BE49-F238E27FC236}">
                <a16:creationId xmlns:a16="http://schemas.microsoft.com/office/drawing/2014/main" id="{916C9758-CF09-4FAF-B6A4-105446F915E9}"/>
              </a:ext>
            </a:extLst>
          </p:cNvPr>
          <p:cNvSpPr/>
          <p:nvPr/>
        </p:nvSpPr>
        <p:spPr>
          <a:xfrm>
            <a:off x="0" y="1797003"/>
            <a:ext cx="9143999" cy="1200328"/>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9"/>
          <p:cNvSpPr txBox="1">
            <a:spLocks noGrp="1"/>
          </p:cNvSpPr>
          <p:nvPr>
            <p:ph type="title"/>
          </p:nvPr>
        </p:nvSpPr>
        <p:spPr>
          <a:xfrm>
            <a:off x="388333" y="476925"/>
            <a:ext cx="8460000" cy="572700"/>
          </a:xfrm>
          <a:prstGeom prst="rect">
            <a:avLst/>
          </a:prstGeom>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b="1" dirty="0"/>
              <a:t>1980 – Present</a:t>
            </a:r>
            <a:endParaRPr sz="2400"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 name="Hình chữ nhật 1">
            <a:extLst>
              <a:ext uri="{FF2B5EF4-FFF2-40B4-BE49-F238E27FC236}">
                <a16:creationId xmlns:a16="http://schemas.microsoft.com/office/drawing/2014/main" id="{1AE14908-E332-4903-AA72-EF26AC13455E}"/>
              </a:ext>
            </a:extLst>
          </p:cNvPr>
          <p:cNvSpPr/>
          <p:nvPr/>
        </p:nvSpPr>
        <p:spPr>
          <a:xfrm>
            <a:off x="775380" y="980273"/>
            <a:ext cx="5193760" cy="1092607"/>
          </a:xfrm>
          <a:prstGeom prst="rect">
            <a:avLst/>
          </a:prstGeom>
        </p:spPr>
        <p:txBody>
          <a:bodyPr wrap="square">
            <a:spAutoFit/>
          </a:bodyPr>
          <a:lstStyle/>
          <a:p>
            <a:r>
              <a:rPr lang="en-US" sz="1600" b="1" dirty="0"/>
              <a:t>1986</a:t>
            </a:r>
            <a:r>
              <a:rPr lang="en-US" dirty="0"/>
              <a:t>: </a:t>
            </a:r>
            <a:r>
              <a:rPr lang="en-US" dirty="0" err="1"/>
              <a:t>Devid</a:t>
            </a:r>
            <a:r>
              <a:rPr lang="en-US" dirty="0"/>
              <a:t> </a:t>
            </a:r>
            <a:r>
              <a:rPr lang="en-US" dirty="0" err="1"/>
              <a:t>Rumelhart</a:t>
            </a:r>
            <a:r>
              <a:rPr lang="en-US" dirty="0"/>
              <a:t>, </a:t>
            </a:r>
            <a:r>
              <a:rPr lang="en-US" dirty="0" err="1"/>
              <a:t>Geoffery</a:t>
            </a:r>
            <a:r>
              <a:rPr lang="en-US" dirty="0"/>
              <a:t> Hinton and Ronald Williams public “Learning representations by backpropagating errors”, mark for the return of neural networks</a:t>
            </a:r>
            <a:br>
              <a:rPr lang="en-US" dirty="0"/>
            </a:br>
            <a:endParaRPr lang="en-US" sz="2100" dirty="0">
              <a:solidFill>
                <a:schemeClr val="accent3"/>
              </a:solidFill>
            </a:endParaRPr>
          </a:p>
        </p:txBody>
      </p:sp>
      <p:sp>
        <p:nvSpPr>
          <p:cNvPr id="3" name="Hộp Văn bản 2">
            <a:extLst>
              <a:ext uri="{FF2B5EF4-FFF2-40B4-BE49-F238E27FC236}">
                <a16:creationId xmlns:a16="http://schemas.microsoft.com/office/drawing/2014/main" id="{E532FB9F-2257-4F11-B3E8-84138EFDD4A6}"/>
              </a:ext>
            </a:extLst>
          </p:cNvPr>
          <p:cNvSpPr txBox="1"/>
          <p:nvPr/>
        </p:nvSpPr>
        <p:spPr>
          <a:xfrm>
            <a:off x="1897912" y="1873609"/>
            <a:ext cx="3460897" cy="1200329"/>
          </a:xfrm>
          <a:prstGeom prst="rect">
            <a:avLst/>
          </a:prstGeom>
          <a:noFill/>
        </p:spPr>
        <p:txBody>
          <a:bodyPr wrap="square" rtlCol="0">
            <a:spAutoFit/>
          </a:bodyPr>
          <a:lstStyle/>
          <a:p>
            <a:r>
              <a:rPr lang="en-US" sz="1600" b="1" dirty="0">
                <a:solidFill>
                  <a:schemeClr val="bg1"/>
                </a:solidFill>
              </a:rPr>
              <a:t>1988</a:t>
            </a:r>
            <a:r>
              <a:rPr lang="en-US" dirty="0">
                <a:solidFill>
                  <a:schemeClr val="bg1"/>
                </a:solidFill>
              </a:rPr>
              <a:t>: Rollo Carpenter develops the chat-bot </a:t>
            </a:r>
            <a:r>
              <a:rPr lang="en-US" dirty="0" err="1">
                <a:solidFill>
                  <a:schemeClr val="bg1"/>
                </a:solidFill>
              </a:rPr>
              <a:t>Jabberwacky</a:t>
            </a:r>
            <a:r>
              <a:rPr lang="en-US" dirty="0">
                <a:solidFill>
                  <a:schemeClr val="bg1"/>
                </a:solidFill>
              </a:rPr>
              <a:t> to “simulate </a:t>
            </a:r>
            <a:r>
              <a:rPr lang="en-US" dirty="0" err="1">
                <a:solidFill>
                  <a:schemeClr val="bg1"/>
                </a:solidFill>
              </a:rPr>
              <a:t>natual</a:t>
            </a:r>
            <a:r>
              <a:rPr lang="en-US" dirty="0">
                <a:solidFill>
                  <a:schemeClr val="bg1"/>
                </a:solidFill>
              </a:rPr>
              <a:t> human chat in an interesting, entertaining and humorous manner”.</a:t>
            </a:r>
            <a:br>
              <a:rPr lang="en-US" dirty="0">
                <a:solidFill>
                  <a:schemeClr val="bg1"/>
                </a:solidFill>
              </a:rPr>
            </a:br>
            <a:endParaRPr lang="en-US" dirty="0">
              <a:solidFill>
                <a:schemeClr val="bg1"/>
              </a:solidFill>
            </a:endParaRPr>
          </a:p>
        </p:txBody>
      </p:sp>
      <p:sp>
        <p:nvSpPr>
          <p:cNvPr id="4" name="Hộp Văn bản 3">
            <a:extLst>
              <a:ext uri="{FF2B5EF4-FFF2-40B4-BE49-F238E27FC236}">
                <a16:creationId xmlns:a16="http://schemas.microsoft.com/office/drawing/2014/main" id="{FB742102-498E-4AA0-AD46-C0AA03BA3792}"/>
              </a:ext>
            </a:extLst>
          </p:cNvPr>
          <p:cNvSpPr txBox="1"/>
          <p:nvPr/>
        </p:nvSpPr>
        <p:spPr>
          <a:xfrm>
            <a:off x="2976251" y="3120928"/>
            <a:ext cx="3884460" cy="769441"/>
          </a:xfrm>
          <a:prstGeom prst="rect">
            <a:avLst/>
          </a:prstGeom>
          <a:noFill/>
        </p:spPr>
        <p:txBody>
          <a:bodyPr wrap="square" rtlCol="0">
            <a:spAutoFit/>
          </a:bodyPr>
          <a:lstStyle/>
          <a:p>
            <a:r>
              <a:rPr lang="en-US" sz="1600" b="1" dirty="0"/>
              <a:t>1989: </a:t>
            </a:r>
            <a:r>
              <a:rPr lang="en-US" dirty="0"/>
              <a:t>Yann </a:t>
            </a:r>
            <a:r>
              <a:rPr lang="en-US" dirty="0" err="1"/>
              <a:t>LeCun</a:t>
            </a:r>
            <a:r>
              <a:rPr lang="en-US" dirty="0"/>
              <a:t> and other researchers at AT&amp;T Bell Labs successfully apply a backpropagation algorithm in multi-layer NN.</a:t>
            </a:r>
          </a:p>
        </p:txBody>
      </p:sp>
      <p:sp>
        <p:nvSpPr>
          <p:cNvPr id="5" name="Hộp Văn bản 4">
            <a:extLst>
              <a:ext uri="{FF2B5EF4-FFF2-40B4-BE49-F238E27FC236}">
                <a16:creationId xmlns:a16="http://schemas.microsoft.com/office/drawing/2014/main" id="{F610B00F-37D4-4A92-9ADF-65AD2AEB682E}"/>
              </a:ext>
            </a:extLst>
          </p:cNvPr>
          <p:cNvSpPr txBox="1"/>
          <p:nvPr/>
        </p:nvSpPr>
        <p:spPr>
          <a:xfrm flipH="1">
            <a:off x="4628966" y="4098305"/>
            <a:ext cx="4463491" cy="1200329"/>
          </a:xfrm>
          <a:prstGeom prst="rect">
            <a:avLst/>
          </a:prstGeom>
          <a:noFill/>
        </p:spPr>
        <p:txBody>
          <a:bodyPr wrap="square" rtlCol="0">
            <a:spAutoFit/>
          </a:bodyPr>
          <a:lstStyle/>
          <a:p>
            <a:r>
              <a:rPr lang="en-US" sz="1600" b="1" dirty="0">
                <a:solidFill>
                  <a:schemeClr val="bg1"/>
                </a:solidFill>
              </a:rPr>
              <a:t>1997: </a:t>
            </a:r>
            <a:r>
              <a:rPr lang="en-US" dirty="0">
                <a:solidFill>
                  <a:schemeClr val="bg1"/>
                </a:solidFill>
              </a:rPr>
              <a:t>Sepp </a:t>
            </a:r>
            <a:r>
              <a:rPr lang="en-US" dirty="0" err="1">
                <a:solidFill>
                  <a:schemeClr val="bg1"/>
                </a:solidFill>
              </a:rPr>
              <a:t>Hochreiter</a:t>
            </a:r>
            <a:r>
              <a:rPr lang="en-US" dirty="0">
                <a:solidFill>
                  <a:schemeClr val="bg1"/>
                </a:solidFill>
              </a:rPr>
              <a:t> and Jurgen </a:t>
            </a:r>
            <a:r>
              <a:rPr lang="en-US" dirty="0" err="1">
                <a:solidFill>
                  <a:schemeClr val="bg1"/>
                </a:solidFill>
              </a:rPr>
              <a:t>Schmidhuber</a:t>
            </a:r>
            <a:r>
              <a:rPr lang="en-US" dirty="0">
                <a:solidFill>
                  <a:schemeClr val="bg1"/>
                </a:solidFill>
              </a:rPr>
              <a:t> propose Long Short-Term Memory (LTSM), a type of recurrent neural network used in </a:t>
            </a:r>
            <a:r>
              <a:rPr lang="en-US" dirty="0" err="1">
                <a:solidFill>
                  <a:schemeClr val="bg1"/>
                </a:solidFill>
              </a:rPr>
              <a:t>handwritting</a:t>
            </a:r>
            <a:r>
              <a:rPr lang="en-US" dirty="0">
                <a:solidFill>
                  <a:schemeClr val="bg1"/>
                </a:solidFill>
              </a:rPr>
              <a:t> recognition and speech recognition today.</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846169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1026" name="Picture 2" descr="HÃ¬nh áº£nh cÃ³ liÃªn quan">
            <a:extLst>
              <a:ext uri="{FF2B5EF4-FFF2-40B4-BE49-F238E27FC236}">
                <a16:creationId xmlns:a16="http://schemas.microsoft.com/office/drawing/2014/main" id="{85723462-F25B-4715-8DDD-EAEF97A39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417" y="1383379"/>
            <a:ext cx="2165942" cy="1476580"/>
          </a:xfrm>
          <a:prstGeom prst="rect">
            <a:avLst/>
          </a:prstGeom>
          <a:noFill/>
          <a:extLst>
            <a:ext uri="{909E8E84-426E-40DD-AFC4-6F175D3DCCD1}">
              <a14:hiddenFill xmlns:a14="http://schemas.microsoft.com/office/drawing/2010/main">
                <a:solidFill>
                  <a:srgbClr val="FFFFFF"/>
                </a:solidFill>
              </a14:hiddenFill>
            </a:ext>
          </a:extLst>
        </p:spPr>
      </p:pic>
      <p:sp>
        <p:nvSpPr>
          <p:cNvPr id="364" name="Google Shape;364;p4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457200" lvl="0" indent="-457200">
              <a:buFont typeface="Wingdings" panose="05000000000000000000" pitchFamily="2" charset="2"/>
              <a:buChar char="Ø"/>
            </a:pPr>
            <a:r>
              <a:rPr lang="en-US" b="1" dirty="0"/>
              <a:t>1980 – Present</a:t>
            </a:r>
            <a:endParaRPr dirty="0"/>
          </a:p>
        </p:txBody>
      </p:sp>
      <p:sp>
        <p:nvSpPr>
          <p:cNvPr id="365" name="Google Shape;365;p47"/>
          <p:cNvSpPr/>
          <p:nvPr/>
        </p:nvSpPr>
        <p:spPr>
          <a:xfrm>
            <a:off x="162591" y="1391160"/>
            <a:ext cx="2165942"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ctr"/>
            <a:r>
              <a:rPr lang="en" dirty="0">
                <a:solidFill>
                  <a:schemeClr val="bg1"/>
                </a:solidFill>
                <a:latin typeface="Muli"/>
                <a:ea typeface="Muli"/>
                <a:cs typeface="Muli"/>
                <a:sym typeface="Muli"/>
              </a:rPr>
              <a:t>2000: </a:t>
            </a:r>
            <a:r>
              <a:rPr lang="en-US" dirty="0">
                <a:solidFill>
                  <a:schemeClr val="bg1"/>
                </a:solidFill>
              </a:rPr>
              <a:t>Honda ASIMO robot</a:t>
            </a:r>
            <a:endParaRPr dirty="0">
              <a:solidFill>
                <a:schemeClr val="bg1"/>
              </a:solidFill>
              <a:latin typeface="Muli"/>
              <a:ea typeface="Muli"/>
              <a:cs typeface="Muli"/>
              <a:sym typeface="Muli"/>
            </a:endParaRPr>
          </a:p>
        </p:txBody>
      </p:sp>
      <p:sp>
        <p:nvSpPr>
          <p:cNvPr id="366" name="Google Shape;366;p47"/>
          <p:cNvSpPr/>
          <p:nvPr/>
        </p:nvSpPr>
        <p:spPr>
          <a:xfrm>
            <a:off x="2381694" y="2917993"/>
            <a:ext cx="2165942"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ctr"/>
            <a:r>
              <a:rPr lang="en-US" dirty="0">
                <a:solidFill>
                  <a:schemeClr val="bg1"/>
                </a:solidFill>
              </a:rPr>
              <a:t>2009: Google starts secret project, a driverless-car, and it first pass test in 2014</a:t>
            </a:r>
            <a:endParaRPr dirty="0">
              <a:solidFill>
                <a:schemeClr val="bg1"/>
              </a:solidFill>
              <a:latin typeface="Muli"/>
              <a:ea typeface="Muli"/>
              <a:cs typeface="Muli"/>
              <a:sym typeface="Muli"/>
            </a:endParaRPr>
          </a:p>
        </p:txBody>
      </p:sp>
      <p:sp>
        <p:nvSpPr>
          <p:cNvPr id="367" name="Google Shape;367;p47"/>
          <p:cNvSpPr/>
          <p:nvPr/>
        </p:nvSpPr>
        <p:spPr>
          <a:xfrm>
            <a:off x="4600798" y="1391159"/>
            <a:ext cx="2155458"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ctr"/>
            <a:r>
              <a:rPr lang="en-US" dirty="0">
                <a:solidFill>
                  <a:schemeClr val="bg1"/>
                </a:solidFill>
              </a:rPr>
              <a:t>2011: Researchers in Switzerland report a 0.27% error rate in handwriting recognition</a:t>
            </a:r>
            <a:br>
              <a:rPr lang="en-US" dirty="0">
                <a:solidFill>
                  <a:schemeClr val="bg1"/>
                </a:solidFill>
              </a:rPr>
            </a:br>
            <a:endParaRPr dirty="0">
              <a:solidFill>
                <a:schemeClr val="bg1"/>
              </a:solidFill>
              <a:latin typeface="Muli"/>
              <a:ea typeface="Muli"/>
              <a:cs typeface="Muli"/>
              <a:sym typeface="Muli"/>
            </a:endParaRPr>
          </a:p>
        </p:txBody>
      </p:sp>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6" name="Picture 14" descr="Káº¿t quáº£ hÃ¬nh áº£nh cho ASIMO robot">
            <a:extLst>
              <a:ext uri="{FF2B5EF4-FFF2-40B4-BE49-F238E27FC236}">
                <a16:creationId xmlns:a16="http://schemas.microsoft.com/office/drawing/2014/main" id="{4ECDBF48-214F-4494-ACD4-5C405849602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591" y="2917993"/>
            <a:ext cx="2165943" cy="1496083"/>
          </a:xfrm>
          <a:prstGeom prst="rect">
            <a:avLst/>
          </a:prstGeom>
          <a:noFill/>
          <a:ln>
            <a:noFill/>
          </a:ln>
        </p:spPr>
      </p:pic>
      <p:pic>
        <p:nvPicPr>
          <p:cNvPr id="17" name="Picture 15" descr="Káº¿t quáº£ hÃ¬nh áº£nh cho google driverless car">
            <a:extLst>
              <a:ext uri="{FF2B5EF4-FFF2-40B4-BE49-F238E27FC236}">
                <a16:creationId xmlns:a16="http://schemas.microsoft.com/office/drawing/2014/main" id="{920C3412-ACBD-4DB3-92DF-0637F933E95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1694" y="1391158"/>
            <a:ext cx="2165943" cy="1468801"/>
          </a:xfrm>
          <a:prstGeom prst="rect">
            <a:avLst/>
          </a:prstGeom>
          <a:noFill/>
          <a:ln>
            <a:noFill/>
          </a:ln>
        </p:spPr>
      </p:pic>
      <p:pic>
        <p:nvPicPr>
          <p:cNvPr id="1030" name="Picture 6" descr="Káº¿t quáº£ hÃ¬nh áº£nh cho 2011: Researchers in Switzerland report a 0.27% error rate in handwriting recognition">
            <a:extLst>
              <a:ext uri="{FF2B5EF4-FFF2-40B4-BE49-F238E27FC236}">
                <a16:creationId xmlns:a16="http://schemas.microsoft.com/office/drawing/2014/main" id="{5BBD0ABA-FF34-49FC-8CB4-7D5BF05B5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0796" y="2931634"/>
            <a:ext cx="2155458" cy="1468800"/>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367;p47">
            <a:extLst>
              <a:ext uri="{FF2B5EF4-FFF2-40B4-BE49-F238E27FC236}">
                <a16:creationId xmlns:a16="http://schemas.microsoft.com/office/drawing/2014/main" id="{35B6B536-C0A0-4958-B7EB-8386E4C2395F}"/>
              </a:ext>
            </a:extLst>
          </p:cNvPr>
          <p:cNvSpPr/>
          <p:nvPr/>
        </p:nvSpPr>
        <p:spPr>
          <a:xfrm>
            <a:off x="6809413" y="2917993"/>
            <a:ext cx="2165945"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ctr"/>
            <a:r>
              <a:rPr lang="en-US" dirty="0">
                <a:solidFill>
                  <a:schemeClr val="bg1"/>
                </a:solidFill>
              </a:rPr>
              <a:t>March 2016: Google DeepMind; s AlphaGo defeats Lee Sedol.</a:t>
            </a:r>
            <a:br>
              <a:rPr lang="en-US" dirty="0">
                <a:solidFill>
                  <a:schemeClr val="bg1"/>
                </a:solidFill>
              </a:rPr>
            </a:br>
            <a:endParaRPr dirty="0">
              <a:solidFill>
                <a:schemeClr val="bg1"/>
              </a:solidFill>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3074" name="Picture 2" descr="HÃ¬nh áº£nh cÃ³ liÃªn quan">
            <a:extLst>
              <a:ext uri="{FF2B5EF4-FFF2-40B4-BE49-F238E27FC236}">
                <a16:creationId xmlns:a16="http://schemas.microsoft.com/office/drawing/2014/main" id="{64D86BAF-326A-475C-9843-84363F0E7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32" name="Google Shape;432;p51"/>
          <p:cNvSpPr/>
          <p:nvPr/>
        </p:nvSpPr>
        <p:spPr>
          <a:xfrm>
            <a:off x="0" y="0"/>
            <a:ext cx="9144000" cy="5181600"/>
          </a:xfrm>
          <a:prstGeom prst="rect">
            <a:avLst/>
          </a:prstGeom>
          <a:solidFill>
            <a:srgbClr val="000000">
              <a:alpha val="7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34" name="Google Shape;434;p51"/>
          <p:cNvGrpSpPr/>
          <p:nvPr/>
        </p:nvGrpSpPr>
        <p:grpSpPr>
          <a:xfrm rot="-5400000">
            <a:off x="-47651" y="696877"/>
            <a:ext cx="649715" cy="69000"/>
            <a:chOff x="684763" y="3506750"/>
            <a:chExt cx="3536825" cy="69000"/>
          </a:xfrm>
        </p:grpSpPr>
        <p:sp>
          <p:nvSpPr>
            <p:cNvPr id="435" name="Google Shape;435;p5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6" name="Google Shape;436;p5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7" name="Google Shape;437;p5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8" name="Google Shape;438;p5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433" name="Google Shape;433;p51"/>
          <p:cNvSpPr txBox="1">
            <a:spLocks noGrp="1"/>
          </p:cNvSpPr>
          <p:nvPr>
            <p:ph type="title"/>
          </p:nvPr>
        </p:nvSpPr>
        <p:spPr>
          <a:xfrm>
            <a:off x="1029535" y="1651659"/>
            <a:ext cx="8460000" cy="572700"/>
          </a:xfrm>
          <a:prstGeom prst="rect">
            <a:avLst/>
          </a:prstGeom>
        </p:spPr>
        <p:txBody>
          <a:bodyPr spcFirstLastPara="1" wrap="square" lIns="91425" tIns="91425" rIns="91425" bIns="91425" anchor="t" anchorCtr="0">
            <a:noAutofit/>
          </a:bodyPr>
          <a:lstStyle/>
          <a:p>
            <a:pPr lvl="0"/>
            <a:r>
              <a:rPr lang="en-US" sz="5400" b="1" dirty="0">
                <a:solidFill>
                  <a:schemeClr val="bg1"/>
                </a:solidFill>
              </a:rPr>
              <a:t>3. Few applications of Artificial Intelligence</a:t>
            </a:r>
            <a:endParaRPr lang="en-US" sz="5400"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8" name="Picture 1553365992">
            <a:extLst>
              <a:ext uri="{FF2B5EF4-FFF2-40B4-BE49-F238E27FC236}">
                <a16:creationId xmlns:a16="http://schemas.microsoft.com/office/drawing/2014/main" id="{452AA53F-1589-454F-8149-AD0F8BE0D45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170458" y="1136414"/>
            <a:ext cx="4782762" cy="3439582"/>
          </a:xfrm>
          <a:prstGeom prst="rect">
            <a:avLst/>
          </a:prstGeom>
        </p:spPr>
      </p:pic>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US" b="1" dirty="0"/>
              <a:t>Robotic vehicles</a:t>
            </a:r>
            <a:endParaRPr lang="en-US"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 name="Hình chữ nhật 1">
            <a:extLst>
              <a:ext uri="{FF2B5EF4-FFF2-40B4-BE49-F238E27FC236}">
                <a16:creationId xmlns:a16="http://schemas.microsoft.com/office/drawing/2014/main" id="{1AE14908-E332-4903-AA72-EF26AC13455E}"/>
              </a:ext>
            </a:extLst>
          </p:cNvPr>
          <p:cNvSpPr/>
          <p:nvPr/>
        </p:nvSpPr>
        <p:spPr>
          <a:xfrm>
            <a:off x="414063" y="1289175"/>
            <a:ext cx="3668839" cy="2800767"/>
          </a:xfrm>
          <a:prstGeom prst="rect">
            <a:avLst/>
          </a:prstGeom>
        </p:spPr>
        <p:txBody>
          <a:bodyPr wrap="square">
            <a:spAutoFit/>
          </a:bodyPr>
          <a:lstStyle/>
          <a:p>
            <a:r>
              <a:rPr lang="en-US" sz="1600" dirty="0"/>
              <a:t>Artificial Intelligence (AI) gives cars the ability to see, think, learn and navigate a nearly infinite range of driving scenarios. The power of AI and deep learning to deliver a breakthrough end-to-end solution for autonomous driving—from data collection, model training, and testing in simulation to the deployment of smart, safe, self-driving cars.</a:t>
            </a:r>
          </a:p>
          <a:p>
            <a:r>
              <a:rPr lang="en-US" sz="1600" dirty="0"/>
              <a:t>With the help of AI </a:t>
            </a:r>
          </a:p>
        </p:txBody>
      </p:sp>
      <p:sp>
        <p:nvSpPr>
          <p:cNvPr id="3" name="Hộp Văn bản 2">
            <a:extLst>
              <a:ext uri="{FF2B5EF4-FFF2-40B4-BE49-F238E27FC236}">
                <a16:creationId xmlns:a16="http://schemas.microsoft.com/office/drawing/2014/main" id="{EBC0A896-916A-4204-9206-A122A2FA59ED}"/>
              </a:ext>
            </a:extLst>
          </p:cNvPr>
          <p:cNvSpPr txBox="1"/>
          <p:nvPr/>
        </p:nvSpPr>
        <p:spPr>
          <a:xfrm>
            <a:off x="4082902" y="4698470"/>
            <a:ext cx="5183516" cy="523220"/>
          </a:xfrm>
          <a:prstGeom prst="rect">
            <a:avLst/>
          </a:prstGeom>
          <a:noFill/>
        </p:spPr>
        <p:txBody>
          <a:bodyPr wrap="square" rtlCol="0">
            <a:spAutoFit/>
          </a:bodyPr>
          <a:lstStyle/>
          <a:p>
            <a:r>
              <a:rPr lang="en-US" u="sng" dirty="0">
                <a:hlinkClick r:id="rId4"/>
              </a:rPr>
              <a:t>Uber</a:t>
            </a:r>
            <a:r>
              <a:rPr lang="en-US" dirty="0"/>
              <a:t> autonomous vehicle prototype testing in </a:t>
            </a:r>
            <a:r>
              <a:rPr lang="en-US" u="sng" dirty="0">
                <a:hlinkClick r:id="rId5"/>
              </a:rPr>
              <a:t>San Francisco</a:t>
            </a:r>
            <a:r>
              <a:rPr lang="en-US" dirty="0"/>
              <a:t>.</a:t>
            </a:r>
          </a:p>
          <a:p>
            <a:endParaRPr lang="en-US" dirty="0"/>
          </a:p>
        </p:txBody>
      </p:sp>
    </p:spTree>
    <p:extLst>
      <p:ext uri="{BB962C8B-B14F-4D97-AF65-F5344CB8AC3E}">
        <p14:creationId xmlns:p14="http://schemas.microsoft.com/office/powerpoint/2010/main" val="313379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US" b="1" dirty="0"/>
              <a:t>Speech recognition</a:t>
            </a:r>
            <a:endParaRPr lang="en-US"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 name="Hình chữ nhật 1">
            <a:extLst>
              <a:ext uri="{FF2B5EF4-FFF2-40B4-BE49-F238E27FC236}">
                <a16:creationId xmlns:a16="http://schemas.microsoft.com/office/drawing/2014/main" id="{1AE14908-E332-4903-AA72-EF26AC13455E}"/>
              </a:ext>
            </a:extLst>
          </p:cNvPr>
          <p:cNvSpPr/>
          <p:nvPr/>
        </p:nvSpPr>
        <p:spPr>
          <a:xfrm>
            <a:off x="341999" y="4148383"/>
            <a:ext cx="8460000" cy="738664"/>
          </a:xfrm>
          <a:prstGeom prst="rect">
            <a:avLst/>
          </a:prstGeom>
        </p:spPr>
        <p:txBody>
          <a:bodyPr wrap="square">
            <a:spAutoFit/>
          </a:bodyPr>
          <a:lstStyle/>
          <a:p>
            <a:r>
              <a:rPr lang="en-US" dirty="0"/>
              <a:t>Google Speech-to-text conversion powered by machine learning apply the most advanced deep-learning neural network algorithms to audio for speech recognition with unparalleled accuracy and also available for short-form or long-form audio. </a:t>
            </a:r>
          </a:p>
        </p:txBody>
      </p:sp>
      <p:pic>
        <p:nvPicPr>
          <p:cNvPr id="10" name="Picture 182259104">
            <a:extLst>
              <a:ext uri="{FF2B5EF4-FFF2-40B4-BE49-F238E27FC236}">
                <a16:creationId xmlns:a16="http://schemas.microsoft.com/office/drawing/2014/main" id="{40836116-B3E9-48AC-B228-EF636FCC7864}"/>
              </a:ext>
            </a:extLst>
          </p:cNvPr>
          <p:cNvPicPr/>
          <p:nvPr/>
        </p:nvPicPr>
        <p:blipFill>
          <a:blip r:embed="rId3">
            <a:extLst>
              <a:ext uri="{28A0092B-C50C-407E-A947-70E740481C1C}">
                <a14:useLocalDpi xmlns:a14="http://schemas.microsoft.com/office/drawing/2010/main" val="0"/>
              </a:ext>
            </a:extLst>
          </a:blip>
          <a:stretch>
            <a:fillRect/>
          </a:stretch>
        </p:blipFill>
        <p:spPr>
          <a:xfrm>
            <a:off x="1888188" y="1430419"/>
            <a:ext cx="5367623" cy="2486025"/>
          </a:xfrm>
          <a:prstGeom prst="rect">
            <a:avLst/>
          </a:prstGeom>
        </p:spPr>
      </p:pic>
    </p:spTree>
    <p:extLst>
      <p:ext uri="{BB962C8B-B14F-4D97-AF65-F5344CB8AC3E}">
        <p14:creationId xmlns:p14="http://schemas.microsoft.com/office/powerpoint/2010/main" val="892453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US" b="1" dirty="0"/>
              <a:t>Autonomous planning and scheduling</a:t>
            </a:r>
            <a:r>
              <a:rPr lang="en-US" dirty="0"/>
              <a:t>:</a:t>
            </a:r>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 name="Hình chữ nhật 1">
            <a:extLst>
              <a:ext uri="{FF2B5EF4-FFF2-40B4-BE49-F238E27FC236}">
                <a16:creationId xmlns:a16="http://schemas.microsoft.com/office/drawing/2014/main" id="{1AE14908-E332-4903-AA72-EF26AC13455E}"/>
              </a:ext>
            </a:extLst>
          </p:cNvPr>
          <p:cNvSpPr/>
          <p:nvPr/>
        </p:nvSpPr>
        <p:spPr>
          <a:xfrm>
            <a:off x="466176" y="1385413"/>
            <a:ext cx="2883080" cy="2862322"/>
          </a:xfrm>
          <a:prstGeom prst="rect">
            <a:avLst/>
          </a:prstGeom>
        </p:spPr>
        <p:txBody>
          <a:bodyPr wrap="square">
            <a:spAutoFit/>
          </a:bodyPr>
          <a:lstStyle/>
          <a:p>
            <a:r>
              <a:rPr lang="en-US" sz="1800" dirty="0"/>
              <a:t>Automated planning and scheduling, sometimes denoted as simply AI planning that concerns the realization of strategies or action sequences, typically for execution by intelligent agents, autonomous robots and unmanned vehicles.</a:t>
            </a:r>
            <a:endParaRPr lang="en-US" sz="2000" dirty="0"/>
          </a:p>
        </p:txBody>
      </p:sp>
      <p:pic>
        <p:nvPicPr>
          <p:cNvPr id="13" name="Picture 1393379787">
            <a:extLst>
              <a:ext uri="{FF2B5EF4-FFF2-40B4-BE49-F238E27FC236}">
                <a16:creationId xmlns:a16="http://schemas.microsoft.com/office/drawing/2014/main" id="{1918219B-7BA3-4111-BFBD-6C4CE0F337F7}"/>
              </a:ext>
            </a:extLst>
          </p:cNvPr>
          <p:cNvPicPr/>
          <p:nvPr/>
        </p:nvPicPr>
        <p:blipFill>
          <a:blip r:embed="rId3">
            <a:extLst>
              <a:ext uri="{28A0092B-C50C-407E-A947-70E740481C1C}">
                <a14:useLocalDpi xmlns:a14="http://schemas.microsoft.com/office/drawing/2010/main" val="0"/>
              </a:ext>
            </a:extLst>
          </a:blip>
          <a:stretch>
            <a:fillRect/>
          </a:stretch>
        </p:blipFill>
        <p:spPr>
          <a:xfrm>
            <a:off x="3422906" y="1166581"/>
            <a:ext cx="5530313" cy="3851986"/>
          </a:xfrm>
          <a:prstGeom prst="rect">
            <a:avLst/>
          </a:prstGeom>
        </p:spPr>
      </p:pic>
    </p:spTree>
    <p:extLst>
      <p:ext uri="{BB962C8B-B14F-4D97-AF65-F5344CB8AC3E}">
        <p14:creationId xmlns:p14="http://schemas.microsoft.com/office/powerpoint/2010/main" val="1070214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US" b="1" dirty="0"/>
              <a:t>Autonomous planning and scheduling</a:t>
            </a:r>
            <a:r>
              <a:rPr lang="en-US" dirty="0"/>
              <a:t>:</a:t>
            </a:r>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 name="Hình chữ nhật 1">
            <a:extLst>
              <a:ext uri="{FF2B5EF4-FFF2-40B4-BE49-F238E27FC236}">
                <a16:creationId xmlns:a16="http://schemas.microsoft.com/office/drawing/2014/main" id="{1AE14908-E332-4903-AA72-EF26AC13455E}"/>
              </a:ext>
            </a:extLst>
          </p:cNvPr>
          <p:cNvSpPr/>
          <p:nvPr/>
        </p:nvSpPr>
        <p:spPr>
          <a:xfrm>
            <a:off x="5250039" y="1784126"/>
            <a:ext cx="3616726" cy="2677656"/>
          </a:xfrm>
          <a:prstGeom prst="rect">
            <a:avLst/>
          </a:prstGeom>
        </p:spPr>
        <p:txBody>
          <a:bodyPr wrap="square">
            <a:spAutoFit/>
          </a:bodyPr>
          <a:lstStyle/>
          <a:p>
            <a:r>
              <a:rPr lang="en-US" sz="2400" dirty="0"/>
              <a:t>This artificial intelligence software is called the Mixed-initiative Activity Plan Generator (MAPGEN) plan the daily operation for NASA's Mars Exploration Rovers </a:t>
            </a:r>
            <a:endParaRPr lang="en-US" sz="3600" dirty="0"/>
          </a:p>
        </p:txBody>
      </p:sp>
      <p:pic>
        <p:nvPicPr>
          <p:cNvPr id="9" name="Picture 1423516108">
            <a:extLst>
              <a:ext uri="{FF2B5EF4-FFF2-40B4-BE49-F238E27FC236}">
                <a16:creationId xmlns:a16="http://schemas.microsoft.com/office/drawing/2014/main" id="{381DD379-4CF7-4657-89AF-6E036AAF46D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70483" y="1294154"/>
            <a:ext cx="4572000" cy="3657600"/>
          </a:xfrm>
          <a:prstGeom prst="rect">
            <a:avLst/>
          </a:prstGeom>
        </p:spPr>
      </p:pic>
    </p:spTree>
    <p:extLst>
      <p:ext uri="{BB962C8B-B14F-4D97-AF65-F5344CB8AC3E}">
        <p14:creationId xmlns:p14="http://schemas.microsoft.com/office/powerpoint/2010/main" val="1395997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US" b="1" dirty="0"/>
              <a:t>Game playing</a:t>
            </a:r>
            <a:endParaRPr lang="en-US" dirty="0"/>
          </a:p>
        </p:txBody>
      </p:sp>
      <p:sp>
        <p:nvSpPr>
          <p:cNvPr id="494" name="Google Shape;494;p53"/>
          <p:cNvSpPr/>
          <p:nvPr/>
        </p:nvSpPr>
        <p:spPr>
          <a:xfrm>
            <a:off x="5563900" y="1434751"/>
            <a:ext cx="366600" cy="3666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3"/>
          <p:cNvSpPr txBox="1"/>
          <p:nvPr/>
        </p:nvSpPr>
        <p:spPr>
          <a:xfrm>
            <a:off x="6116700" y="2556575"/>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Muli"/>
                <a:ea typeface="Muli"/>
                <a:cs typeface="Muli"/>
                <a:sym typeface="Muli"/>
              </a:rPr>
              <a:t>32%</a:t>
            </a:r>
            <a:endParaRPr sz="3600" dirty="0">
              <a:solidFill>
                <a:srgbClr val="FFFFFF"/>
              </a:solidFill>
              <a:latin typeface="Muli"/>
              <a:ea typeface="Muli"/>
              <a:cs typeface="Muli"/>
              <a:sym typeface="Muli"/>
            </a:endParaRPr>
          </a:p>
        </p:txBody>
      </p:sp>
      <p:sp>
        <p:nvSpPr>
          <p:cNvPr id="502" name="Google Shape;502;p53"/>
          <p:cNvSpPr txBox="1"/>
          <p:nvPr/>
        </p:nvSpPr>
        <p:spPr>
          <a:xfrm>
            <a:off x="6116700" y="37814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Muli"/>
                <a:ea typeface="Muli"/>
                <a:cs typeface="Muli"/>
                <a:sym typeface="Muli"/>
              </a:rPr>
              <a:t>70%</a:t>
            </a:r>
            <a:endParaRPr sz="3600" dirty="0">
              <a:solidFill>
                <a:srgbClr val="FFFFFF"/>
              </a:solidFill>
              <a:latin typeface="Muli"/>
              <a:ea typeface="Muli"/>
              <a:cs typeface="Muli"/>
              <a:sym typeface="Muli"/>
            </a:endParaRPr>
          </a:p>
        </p:txBody>
      </p:sp>
      <p:sp>
        <p:nvSpPr>
          <p:cNvPr id="509" name="Google Shape;509;p53"/>
          <p:cNvSpPr txBox="1">
            <a:spLocks noGrp="1"/>
          </p:cNvSpPr>
          <p:nvPr>
            <p:ph type="body" idx="1"/>
          </p:nvPr>
        </p:nvSpPr>
        <p:spPr>
          <a:xfrm>
            <a:off x="1008074" y="1434751"/>
            <a:ext cx="6282526" cy="2661902"/>
          </a:xfrm>
          <a:prstGeom prst="rect">
            <a:avLst/>
          </a:prstGeom>
        </p:spPr>
        <p:txBody>
          <a:bodyPr spcFirstLastPara="1" wrap="square" lIns="91425" tIns="91425" rIns="91425" bIns="91425" anchor="t" anchorCtr="0">
            <a:noAutofit/>
          </a:bodyPr>
          <a:lstStyle/>
          <a:p>
            <a:pPr marL="114300" indent="0">
              <a:buNone/>
            </a:pPr>
            <a:r>
              <a:rPr lang="en-US" sz="2000" dirty="0"/>
              <a:t>For humans, chess may take a lifetime to master. But Google DeepMind’s artificial intelligence program, AlphaGo, can teach itself to conquer the board in a matter of hours.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US" b="1" dirty="0"/>
              <a:t>Game playing</a:t>
            </a:r>
            <a:endParaRPr lang="en-US" dirty="0"/>
          </a:p>
        </p:txBody>
      </p:sp>
      <p:sp>
        <p:nvSpPr>
          <p:cNvPr id="494" name="Google Shape;494;p53"/>
          <p:cNvSpPr/>
          <p:nvPr/>
        </p:nvSpPr>
        <p:spPr>
          <a:xfrm>
            <a:off x="5563900" y="1434751"/>
            <a:ext cx="366600" cy="3666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3"/>
          <p:cNvSpPr txBox="1"/>
          <p:nvPr/>
        </p:nvSpPr>
        <p:spPr>
          <a:xfrm>
            <a:off x="6116700" y="2556575"/>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Muli"/>
                <a:ea typeface="Muli"/>
                <a:cs typeface="Muli"/>
                <a:sym typeface="Muli"/>
              </a:rPr>
              <a:t>32%</a:t>
            </a:r>
            <a:endParaRPr sz="3600" dirty="0">
              <a:solidFill>
                <a:srgbClr val="FFFFFF"/>
              </a:solidFill>
              <a:latin typeface="Muli"/>
              <a:ea typeface="Muli"/>
              <a:cs typeface="Muli"/>
              <a:sym typeface="Muli"/>
            </a:endParaRPr>
          </a:p>
        </p:txBody>
      </p:sp>
      <p:sp>
        <p:nvSpPr>
          <p:cNvPr id="502" name="Google Shape;502;p53"/>
          <p:cNvSpPr txBox="1"/>
          <p:nvPr/>
        </p:nvSpPr>
        <p:spPr>
          <a:xfrm>
            <a:off x="6116700" y="37814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Muli"/>
                <a:ea typeface="Muli"/>
                <a:cs typeface="Muli"/>
                <a:sym typeface="Muli"/>
              </a:rPr>
              <a:t>70%</a:t>
            </a:r>
            <a:endParaRPr sz="3600" dirty="0">
              <a:solidFill>
                <a:srgbClr val="FFFFFF"/>
              </a:solidFill>
              <a:latin typeface="Muli"/>
              <a:ea typeface="Muli"/>
              <a:cs typeface="Muli"/>
              <a:sym typeface="Muli"/>
            </a:endParaRPr>
          </a:p>
        </p:txBody>
      </p:sp>
      <p:sp>
        <p:nvSpPr>
          <p:cNvPr id="509" name="Google Shape;509;p53"/>
          <p:cNvSpPr txBox="1">
            <a:spLocks noGrp="1"/>
          </p:cNvSpPr>
          <p:nvPr>
            <p:ph type="body" idx="1"/>
          </p:nvPr>
        </p:nvSpPr>
        <p:spPr>
          <a:xfrm>
            <a:off x="494126" y="3924069"/>
            <a:ext cx="8354287" cy="1365184"/>
          </a:xfrm>
          <a:prstGeom prst="rect">
            <a:avLst/>
          </a:prstGeom>
        </p:spPr>
        <p:txBody>
          <a:bodyPr spcFirstLastPara="1" wrap="square" lIns="91425" tIns="91425" rIns="91425" bIns="91425" anchor="t" anchorCtr="0">
            <a:noAutofit/>
          </a:bodyPr>
          <a:lstStyle/>
          <a:p>
            <a:pPr marL="114300" indent="0">
              <a:buNone/>
            </a:pPr>
            <a:r>
              <a:rPr lang="en-US" dirty="0"/>
              <a:t>Go champion Lee Sedol played a close game against AlphaGo, but resigned to end their first contest</a:t>
            </a:r>
          </a:p>
        </p:txBody>
      </p:sp>
      <p:pic>
        <p:nvPicPr>
          <p:cNvPr id="8" name="Picture 1213359523">
            <a:extLst>
              <a:ext uri="{FF2B5EF4-FFF2-40B4-BE49-F238E27FC236}">
                <a16:creationId xmlns:a16="http://schemas.microsoft.com/office/drawing/2014/main" id="{75A8DFAC-17FA-4AC8-8E3E-C1F26D8CB0D7}"/>
              </a:ext>
            </a:extLst>
          </p:cNvPr>
          <p:cNvPicPr/>
          <p:nvPr/>
        </p:nvPicPr>
        <p:blipFill>
          <a:blip r:embed="rId3">
            <a:extLst>
              <a:ext uri="{28A0092B-C50C-407E-A947-70E740481C1C}">
                <a14:useLocalDpi xmlns:a14="http://schemas.microsoft.com/office/drawing/2010/main" val="0"/>
              </a:ext>
            </a:extLst>
          </a:blip>
          <a:stretch>
            <a:fillRect/>
          </a:stretch>
        </p:blipFill>
        <p:spPr>
          <a:xfrm>
            <a:off x="3593805" y="9525"/>
            <a:ext cx="5550195" cy="3662033"/>
          </a:xfrm>
          <a:prstGeom prst="rect">
            <a:avLst/>
          </a:prstGeom>
        </p:spPr>
      </p:pic>
    </p:spTree>
    <p:extLst>
      <p:ext uri="{BB962C8B-B14F-4D97-AF65-F5344CB8AC3E}">
        <p14:creationId xmlns:p14="http://schemas.microsoft.com/office/powerpoint/2010/main" val="1874389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701748" y="2588877"/>
            <a:ext cx="7765001" cy="841800"/>
          </a:xfrm>
          <a:prstGeom prst="rect">
            <a:avLst/>
          </a:prstGeom>
        </p:spPr>
        <p:txBody>
          <a:bodyPr spcFirstLastPara="1" wrap="square" lIns="91425" tIns="91425" rIns="91425" bIns="91425" anchor="ctr" anchorCtr="0">
            <a:noAutofit/>
          </a:bodyPr>
          <a:lstStyle/>
          <a:p>
            <a:pPr lvl="0"/>
            <a:br>
              <a:rPr lang="en-US" sz="2800" b="1" i="1" dirty="0">
                <a:solidFill>
                  <a:srgbClr val="75A6E7"/>
                </a:solidFill>
              </a:rPr>
            </a:br>
            <a:r>
              <a:rPr lang="en-US" sz="2800" b="1" i="1" dirty="0">
                <a:solidFill>
                  <a:srgbClr val="75A6E7"/>
                </a:solidFill>
              </a:rPr>
              <a:t>		</a:t>
            </a:r>
            <a:r>
              <a:rPr lang="en-US" sz="2800" b="1" i="1" dirty="0"/>
              <a:t>ARTIFICAL INTELLIGENCE: 			</a:t>
            </a:r>
            <a:r>
              <a:rPr lang="en-US" sz="2800" b="1" dirty="0"/>
              <a:t>HISTORY</a:t>
            </a:r>
            <a:r>
              <a:rPr lang="en-US" sz="2800" b="1" i="1" dirty="0"/>
              <a:t> AND APPLICATIONS</a:t>
            </a:r>
            <a:endParaRPr sz="2800" b="1" dirty="0">
              <a:solidFill>
                <a:srgbClr val="75A6E7"/>
              </a:solidFill>
              <a:latin typeface="Arial Black"/>
              <a:ea typeface="Arial Black"/>
              <a:cs typeface="Arial Black"/>
              <a:sym typeface="Arial Black"/>
            </a:endParaRPr>
          </a:p>
        </p:txBody>
      </p:sp>
      <p:sp>
        <p:nvSpPr>
          <p:cNvPr id="3" name="Hộp Văn bản 2">
            <a:extLst>
              <a:ext uri="{FF2B5EF4-FFF2-40B4-BE49-F238E27FC236}">
                <a16:creationId xmlns:a16="http://schemas.microsoft.com/office/drawing/2014/main" id="{C658EFA8-A0FF-46D4-8102-9C9D6E6F11A1}"/>
              </a:ext>
            </a:extLst>
          </p:cNvPr>
          <p:cNvSpPr txBox="1"/>
          <p:nvPr/>
        </p:nvSpPr>
        <p:spPr>
          <a:xfrm>
            <a:off x="159489" y="2088251"/>
            <a:ext cx="3476846" cy="523220"/>
          </a:xfrm>
          <a:prstGeom prst="rect">
            <a:avLst/>
          </a:prstGeom>
          <a:noFill/>
        </p:spPr>
        <p:txBody>
          <a:bodyPr wrap="square" rtlCol="0">
            <a:spAutoFit/>
          </a:bodyPr>
          <a:lstStyle/>
          <a:p>
            <a:r>
              <a:rPr lang="en-US" sz="2800" b="1" i="1" dirty="0">
                <a:solidFill>
                  <a:srgbClr val="75A6E7"/>
                </a:solidFill>
                <a:latin typeface="Arial Black" panose="020B0A04020102020204" pitchFamily="34" charset="0"/>
                <a:cs typeface="Miriam Fixed" panose="020B0604020202020204" pitchFamily="49" charset="-79"/>
              </a:rPr>
              <a:t>CHAPTER 1:</a:t>
            </a:r>
            <a:endParaRPr 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US" b="1" dirty="0"/>
              <a:t>Game playing</a:t>
            </a:r>
            <a:endParaRPr lang="en-US" dirty="0"/>
          </a:p>
        </p:txBody>
      </p:sp>
      <p:sp>
        <p:nvSpPr>
          <p:cNvPr id="494" name="Google Shape;494;p53"/>
          <p:cNvSpPr/>
          <p:nvPr/>
        </p:nvSpPr>
        <p:spPr>
          <a:xfrm>
            <a:off x="5563900" y="1434751"/>
            <a:ext cx="366600" cy="3666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3"/>
          <p:cNvSpPr txBox="1"/>
          <p:nvPr/>
        </p:nvSpPr>
        <p:spPr>
          <a:xfrm>
            <a:off x="6116700" y="2556575"/>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Muli"/>
                <a:ea typeface="Muli"/>
                <a:cs typeface="Muli"/>
                <a:sym typeface="Muli"/>
              </a:rPr>
              <a:t>32%</a:t>
            </a:r>
            <a:endParaRPr sz="3600" dirty="0">
              <a:solidFill>
                <a:srgbClr val="FFFFFF"/>
              </a:solidFill>
              <a:latin typeface="Muli"/>
              <a:ea typeface="Muli"/>
              <a:cs typeface="Muli"/>
              <a:sym typeface="Muli"/>
            </a:endParaRPr>
          </a:p>
        </p:txBody>
      </p:sp>
      <p:sp>
        <p:nvSpPr>
          <p:cNvPr id="502" name="Google Shape;502;p53"/>
          <p:cNvSpPr txBox="1"/>
          <p:nvPr/>
        </p:nvSpPr>
        <p:spPr>
          <a:xfrm>
            <a:off x="6116700" y="37814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Muli"/>
                <a:ea typeface="Muli"/>
                <a:cs typeface="Muli"/>
                <a:sym typeface="Muli"/>
              </a:rPr>
              <a:t>70%</a:t>
            </a:r>
            <a:endParaRPr sz="3600" dirty="0">
              <a:solidFill>
                <a:srgbClr val="FFFFFF"/>
              </a:solidFill>
              <a:latin typeface="Muli"/>
              <a:ea typeface="Muli"/>
              <a:cs typeface="Muli"/>
              <a:sym typeface="Muli"/>
            </a:endParaRPr>
          </a:p>
        </p:txBody>
      </p:sp>
      <p:sp>
        <p:nvSpPr>
          <p:cNvPr id="509" name="Google Shape;509;p53"/>
          <p:cNvSpPr txBox="1">
            <a:spLocks noGrp="1"/>
          </p:cNvSpPr>
          <p:nvPr>
            <p:ph type="body" idx="1"/>
          </p:nvPr>
        </p:nvSpPr>
        <p:spPr>
          <a:xfrm>
            <a:off x="370483" y="1997004"/>
            <a:ext cx="3340016" cy="1348412"/>
          </a:xfrm>
          <a:prstGeom prst="rect">
            <a:avLst/>
          </a:prstGeom>
        </p:spPr>
        <p:txBody>
          <a:bodyPr spcFirstLastPara="1" wrap="square" lIns="91425" tIns="91425" rIns="91425" bIns="91425" anchor="t" anchorCtr="0">
            <a:noAutofit/>
          </a:bodyPr>
          <a:lstStyle/>
          <a:p>
            <a:pPr marL="114300" indent="0">
              <a:buNone/>
            </a:pPr>
            <a:r>
              <a:rPr lang="en-US" dirty="0"/>
              <a:t>Machine Learning for Flappy Bird using Neural Network &amp; Genetic Algorithm</a:t>
            </a:r>
          </a:p>
        </p:txBody>
      </p:sp>
      <p:pic>
        <p:nvPicPr>
          <p:cNvPr id="9" name="Picture 1427212169">
            <a:extLst>
              <a:ext uri="{FF2B5EF4-FFF2-40B4-BE49-F238E27FC236}">
                <a16:creationId xmlns:a16="http://schemas.microsoft.com/office/drawing/2014/main" id="{2F88EE7A-95BF-45AE-B555-0DEF8AA73EA5}"/>
              </a:ext>
            </a:extLst>
          </p:cNvPr>
          <p:cNvPicPr/>
          <p:nvPr/>
        </p:nvPicPr>
        <p:blipFill>
          <a:blip r:embed="rId3">
            <a:extLst>
              <a:ext uri="{28A0092B-C50C-407E-A947-70E740481C1C}">
                <a14:useLocalDpi xmlns:a14="http://schemas.microsoft.com/office/drawing/2010/main" val="0"/>
              </a:ext>
            </a:extLst>
          </a:blip>
          <a:stretch>
            <a:fillRect/>
          </a:stretch>
        </p:blipFill>
        <p:spPr>
          <a:xfrm>
            <a:off x="4348716" y="10650"/>
            <a:ext cx="4795284" cy="5132849"/>
          </a:xfrm>
          <a:prstGeom prst="rect">
            <a:avLst/>
          </a:prstGeom>
        </p:spPr>
      </p:pic>
    </p:spTree>
    <p:extLst>
      <p:ext uri="{BB962C8B-B14F-4D97-AF65-F5344CB8AC3E}">
        <p14:creationId xmlns:p14="http://schemas.microsoft.com/office/powerpoint/2010/main" val="79741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US" b="1" dirty="0"/>
              <a:t>Spam fighting</a:t>
            </a:r>
            <a:endParaRPr lang="en-US" dirty="0"/>
          </a:p>
        </p:txBody>
      </p:sp>
      <p:sp>
        <p:nvSpPr>
          <p:cNvPr id="494" name="Google Shape;494;p53"/>
          <p:cNvSpPr/>
          <p:nvPr/>
        </p:nvSpPr>
        <p:spPr>
          <a:xfrm>
            <a:off x="5563900" y="1434751"/>
            <a:ext cx="366600" cy="3666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3"/>
          <p:cNvSpPr txBox="1"/>
          <p:nvPr/>
        </p:nvSpPr>
        <p:spPr>
          <a:xfrm>
            <a:off x="6116700" y="2556575"/>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Muli"/>
                <a:ea typeface="Muli"/>
                <a:cs typeface="Muli"/>
                <a:sym typeface="Muli"/>
              </a:rPr>
              <a:t>32%</a:t>
            </a:r>
            <a:endParaRPr sz="3600" dirty="0">
              <a:solidFill>
                <a:srgbClr val="FFFFFF"/>
              </a:solidFill>
              <a:latin typeface="Muli"/>
              <a:ea typeface="Muli"/>
              <a:cs typeface="Muli"/>
              <a:sym typeface="Muli"/>
            </a:endParaRPr>
          </a:p>
        </p:txBody>
      </p:sp>
      <p:sp>
        <p:nvSpPr>
          <p:cNvPr id="502" name="Google Shape;502;p53"/>
          <p:cNvSpPr txBox="1"/>
          <p:nvPr/>
        </p:nvSpPr>
        <p:spPr>
          <a:xfrm>
            <a:off x="6116700" y="37814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Muli"/>
                <a:ea typeface="Muli"/>
                <a:cs typeface="Muli"/>
                <a:sym typeface="Muli"/>
              </a:rPr>
              <a:t>70%</a:t>
            </a:r>
            <a:endParaRPr sz="3600" dirty="0">
              <a:solidFill>
                <a:srgbClr val="FFFFFF"/>
              </a:solidFill>
              <a:latin typeface="Muli"/>
              <a:ea typeface="Muli"/>
              <a:cs typeface="Muli"/>
              <a:sym typeface="Muli"/>
            </a:endParaRPr>
          </a:p>
        </p:txBody>
      </p:sp>
      <p:pic>
        <p:nvPicPr>
          <p:cNvPr id="10" name="Picture 1748698830">
            <a:extLst>
              <a:ext uri="{FF2B5EF4-FFF2-40B4-BE49-F238E27FC236}">
                <a16:creationId xmlns:a16="http://schemas.microsoft.com/office/drawing/2014/main" id="{222F45C9-F160-4D1F-937F-E173637BACD7}"/>
              </a:ext>
            </a:extLst>
          </p:cNvPr>
          <p:cNvPicPr/>
          <p:nvPr/>
        </p:nvPicPr>
        <p:blipFill>
          <a:blip r:embed="rId3">
            <a:extLst>
              <a:ext uri="{28A0092B-C50C-407E-A947-70E740481C1C}">
                <a14:useLocalDpi xmlns:a14="http://schemas.microsoft.com/office/drawing/2010/main" val="0"/>
              </a:ext>
            </a:extLst>
          </a:blip>
          <a:stretch>
            <a:fillRect/>
          </a:stretch>
        </p:blipFill>
        <p:spPr>
          <a:xfrm>
            <a:off x="140791" y="1167368"/>
            <a:ext cx="4403893" cy="3186782"/>
          </a:xfrm>
          <a:prstGeom prst="rect">
            <a:avLst/>
          </a:prstGeom>
        </p:spPr>
      </p:pic>
      <p:sp>
        <p:nvSpPr>
          <p:cNvPr id="509" name="Google Shape;509;p53"/>
          <p:cNvSpPr txBox="1">
            <a:spLocks noGrp="1"/>
          </p:cNvSpPr>
          <p:nvPr>
            <p:ph type="body" idx="1"/>
          </p:nvPr>
        </p:nvSpPr>
        <p:spPr>
          <a:xfrm>
            <a:off x="4599318" y="995694"/>
            <a:ext cx="4403893" cy="1348412"/>
          </a:xfrm>
          <a:prstGeom prst="rect">
            <a:avLst/>
          </a:prstGeom>
        </p:spPr>
        <p:txBody>
          <a:bodyPr spcFirstLastPara="1" wrap="square" lIns="91425" tIns="91425" rIns="91425" bIns="91425" anchor="t" anchorCtr="0">
            <a:noAutofit/>
          </a:bodyPr>
          <a:lstStyle/>
          <a:p>
            <a:r>
              <a:rPr lang="en-US" sz="1600" dirty="0"/>
              <a:t>Every year billions of dollars are being lost to scammers and spammers preying on trusting people While the crimes are borderless, so locating and prosecuting scammers is very difficult.</a:t>
            </a:r>
          </a:p>
        </p:txBody>
      </p:sp>
      <p:sp>
        <p:nvSpPr>
          <p:cNvPr id="11" name="Google Shape;509;p53">
            <a:extLst>
              <a:ext uri="{FF2B5EF4-FFF2-40B4-BE49-F238E27FC236}">
                <a16:creationId xmlns:a16="http://schemas.microsoft.com/office/drawing/2014/main" id="{EEF20F71-6E50-4371-8D1A-9B212FFBF948}"/>
              </a:ext>
            </a:extLst>
          </p:cNvPr>
          <p:cNvSpPr txBox="1">
            <a:spLocks/>
          </p:cNvSpPr>
          <p:nvPr/>
        </p:nvSpPr>
        <p:spPr>
          <a:xfrm>
            <a:off x="0" y="4354150"/>
            <a:ext cx="4185388" cy="1348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pPr marL="114300" indent="0" algn="ctr">
              <a:buNone/>
            </a:pPr>
            <a:r>
              <a:rPr lang="en-US" sz="1200" dirty="0">
                <a:solidFill>
                  <a:srgbClr val="768E9A"/>
                </a:solidFill>
              </a:rPr>
              <a:t>Re: scam the artificially intelligent email bot made to replay to scam emails</a:t>
            </a:r>
            <a:endParaRPr lang="en-US" sz="1100" dirty="0">
              <a:solidFill>
                <a:srgbClr val="768E9A"/>
              </a:solidFill>
            </a:endParaRPr>
          </a:p>
        </p:txBody>
      </p:sp>
      <p:sp>
        <p:nvSpPr>
          <p:cNvPr id="12" name="Google Shape;509;p53">
            <a:extLst>
              <a:ext uri="{FF2B5EF4-FFF2-40B4-BE49-F238E27FC236}">
                <a16:creationId xmlns:a16="http://schemas.microsoft.com/office/drawing/2014/main" id="{60E616FF-BA44-4A02-A9B3-B7CD5687E532}"/>
              </a:ext>
            </a:extLst>
          </p:cNvPr>
          <p:cNvSpPr txBox="1">
            <a:spLocks/>
          </p:cNvSpPr>
          <p:nvPr/>
        </p:nvSpPr>
        <p:spPr>
          <a:xfrm>
            <a:off x="4572000" y="2587144"/>
            <a:ext cx="4185782" cy="1348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uli"/>
              <a:buChar char="●"/>
              <a:defRPr sz="1800" b="0" i="0" u="none" strike="noStrike" cap="none">
                <a:solidFill>
                  <a:schemeClr val="dk2"/>
                </a:solidFill>
                <a:latin typeface="Muli"/>
                <a:ea typeface="Muli"/>
                <a:cs typeface="Muli"/>
                <a:sym typeface="Muli"/>
              </a:defRPr>
            </a:lvl1pPr>
            <a:lvl2pPr marL="914400" marR="0" lvl="1"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2pPr>
            <a:lvl3pPr marL="1371600" marR="0" lvl="2"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3pPr>
            <a:lvl4pPr marL="1828800" marR="0" lvl="3"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4pPr>
            <a:lvl5pPr marL="2286000" marR="0" lvl="4"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5pPr>
            <a:lvl6pPr marL="2743200" marR="0" lvl="5"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6pPr>
            <a:lvl7pPr marL="3200400" marR="0" lvl="6"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7pPr>
            <a:lvl8pPr marL="3657600" marR="0" lvl="7" indent="-317500" algn="l" rtl="0">
              <a:lnSpc>
                <a:spcPct val="115000"/>
              </a:lnSpc>
              <a:spcBef>
                <a:spcPts val="1600"/>
              </a:spcBef>
              <a:spcAft>
                <a:spcPts val="0"/>
              </a:spcAft>
              <a:buClr>
                <a:schemeClr val="dk2"/>
              </a:buClr>
              <a:buSzPts val="1400"/>
              <a:buFont typeface="Muli"/>
              <a:buChar char="○"/>
              <a:defRPr sz="1400" b="0" i="0" u="none" strike="noStrike" cap="none">
                <a:solidFill>
                  <a:schemeClr val="dk2"/>
                </a:solidFill>
                <a:latin typeface="Muli"/>
                <a:ea typeface="Muli"/>
                <a:cs typeface="Muli"/>
                <a:sym typeface="Muli"/>
              </a:defRPr>
            </a:lvl8pPr>
            <a:lvl9pPr marL="4114800" marR="0" lvl="8" indent="-317500" algn="l" rtl="0">
              <a:lnSpc>
                <a:spcPct val="115000"/>
              </a:lnSpc>
              <a:spcBef>
                <a:spcPts val="1600"/>
              </a:spcBef>
              <a:spcAft>
                <a:spcPts val="1600"/>
              </a:spcAft>
              <a:buClr>
                <a:schemeClr val="dk2"/>
              </a:buClr>
              <a:buSzPts val="1400"/>
              <a:buFont typeface="Muli"/>
              <a:buChar char="■"/>
              <a:defRPr sz="1400" b="0" i="0" u="none" strike="noStrike" cap="none">
                <a:solidFill>
                  <a:schemeClr val="dk2"/>
                </a:solidFill>
                <a:latin typeface="Muli"/>
                <a:ea typeface="Muli"/>
                <a:cs typeface="Muli"/>
                <a:sym typeface="Muli"/>
              </a:defRPr>
            </a:lvl9pPr>
          </a:lstStyle>
          <a:p>
            <a:r>
              <a:rPr lang="en-US" sz="1600" dirty="0"/>
              <a:t>It can adopt one of it’s many personalities to continue the conversations of any would-be </a:t>
            </a:r>
            <a:r>
              <a:rPr lang="en-US" sz="1600" dirty="0" err="1"/>
              <a:t>victim.It</a:t>
            </a:r>
            <a:r>
              <a:rPr lang="en-US" sz="1600" dirty="0"/>
              <a:t> waste their time with a never-ending series of questions and anecdotes so that they have less time to pursue real people.</a:t>
            </a:r>
          </a:p>
        </p:txBody>
      </p:sp>
    </p:spTree>
    <p:extLst>
      <p:ext uri="{BB962C8B-B14F-4D97-AF65-F5344CB8AC3E}">
        <p14:creationId xmlns:p14="http://schemas.microsoft.com/office/powerpoint/2010/main" val="671345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US" b="1" dirty="0"/>
              <a:t>Logistics planning</a:t>
            </a:r>
            <a:endParaRPr lang="en-US" dirty="0"/>
          </a:p>
        </p:txBody>
      </p:sp>
      <p:sp>
        <p:nvSpPr>
          <p:cNvPr id="494" name="Google Shape;494;p53"/>
          <p:cNvSpPr/>
          <p:nvPr/>
        </p:nvSpPr>
        <p:spPr>
          <a:xfrm>
            <a:off x="5563900" y="1434751"/>
            <a:ext cx="366600" cy="3666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3"/>
          <p:cNvSpPr txBox="1"/>
          <p:nvPr/>
        </p:nvSpPr>
        <p:spPr>
          <a:xfrm>
            <a:off x="4872784" y="1669900"/>
            <a:ext cx="4143719" cy="2111550"/>
          </a:xfrm>
          <a:prstGeom prst="rect">
            <a:avLst/>
          </a:prstGeom>
          <a:noFill/>
          <a:ln>
            <a:noFill/>
          </a:ln>
        </p:spPr>
        <p:txBody>
          <a:bodyPr spcFirstLastPara="1" wrap="square" lIns="91425" tIns="91425" rIns="91425" bIns="91425" anchor="ctr" anchorCtr="0">
            <a:noAutofit/>
          </a:bodyPr>
          <a:lstStyle/>
          <a:p>
            <a:pPr algn="just"/>
            <a:r>
              <a:rPr lang="en" sz="2000" dirty="0">
                <a:solidFill>
                  <a:srgbClr val="FFFFFF"/>
                </a:solidFill>
                <a:latin typeface="Muli"/>
                <a:ea typeface="Muli"/>
                <a:cs typeface="Muli"/>
                <a:sym typeface="Muli"/>
              </a:rPr>
              <a:t>32</a:t>
            </a:r>
            <a:r>
              <a:rPr lang="en-US" sz="2000" dirty="0"/>
              <a:t>This can do automated logistics planning and scheduling for transportation. The AI planning techniques generated in hours a plan that would have taken weeks with older methods</a:t>
            </a:r>
          </a:p>
          <a:p>
            <a:pPr marL="0" lvl="0" indent="0" algn="ctr" rtl="0">
              <a:spcBef>
                <a:spcPts val="0"/>
              </a:spcBef>
              <a:spcAft>
                <a:spcPts val="0"/>
              </a:spcAft>
              <a:buNone/>
            </a:pPr>
            <a:r>
              <a:rPr lang="en" sz="3600" dirty="0">
                <a:solidFill>
                  <a:srgbClr val="FFFFFF"/>
                </a:solidFill>
                <a:latin typeface="Muli"/>
                <a:ea typeface="Muli"/>
                <a:cs typeface="Muli"/>
                <a:sym typeface="Muli"/>
              </a:rPr>
              <a:t>%</a:t>
            </a:r>
            <a:endParaRPr sz="3600" dirty="0">
              <a:solidFill>
                <a:srgbClr val="FFFFFF"/>
              </a:solidFill>
              <a:latin typeface="Muli"/>
              <a:ea typeface="Muli"/>
              <a:cs typeface="Muli"/>
              <a:sym typeface="Muli"/>
            </a:endParaRPr>
          </a:p>
        </p:txBody>
      </p:sp>
      <p:sp>
        <p:nvSpPr>
          <p:cNvPr id="502" name="Google Shape;502;p53"/>
          <p:cNvSpPr txBox="1"/>
          <p:nvPr/>
        </p:nvSpPr>
        <p:spPr>
          <a:xfrm>
            <a:off x="6116700" y="37814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Muli"/>
                <a:ea typeface="Muli"/>
                <a:cs typeface="Muli"/>
                <a:sym typeface="Muli"/>
              </a:rPr>
              <a:t>70%</a:t>
            </a:r>
            <a:endParaRPr sz="3600" dirty="0">
              <a:solidFill>
                <a:srgbClr val="FFFFFF"/>
              </a:solidFill>
              <a:latin typeface="Muli"/>
              <a:ea typeface="Muli"/>
              <a:cs typeface="Muli"/>
              <a:sym typeface="Muli"/>
            </a:endParaRPr>
          </a:p>
        </p:txBody>
      </p:sp>
      <p:pic>
        <p:nvPicPr>
          <p:cNvPr id="13" name="Picture 262315771">
            <a:extLst>
              <a:ext uri="{FF2B5EF4-FFF2-40B4-BE49-F238E27FC236}">
                <a16:creationId xmlns:a16="http://schemas.microsoft.com/office/drawing/2014/main" id="{85BC2F51-ACEA-406F-892E-9F6E5FF9B714}"/>
              </a:ext>
            </a:extLst>
          </p:cNvPr>
          <p:cNvPicPr/>
          <p:nvPr/>
        </p:nvPicPr>
        <p:blipFill>
          <a:blip r:embed="rId3">
            <a:extLst>
              <a:ext uri="{28A0092B-C50C-407E-A947-70E740481C1C}">
                <a14:useLocalDpi xmlns:a14="http://schemas.microsoft.com/office/drawing/2010/main" val="0"/>
              </a:ext>
            </a:extLst>
          </a:blip>
          <a:stretch>
            <a:fillRect/>
          </a:stretch>
        </p:blipFill>
        <p:spPr>
          <a:xfrm>
            <a:off x="180754" y="1080542"/>
            <a:ext cx="4692030" cy="3524766"/>
          </a:xfrm>
          <a:prstGeom prst="rect">
            <a:avLst/>
          </a:prstGeom>
        </p:spPr>
      </p:pic>
      <p:sp>
        <p:nvSpPr>
          <p:cNvPr id="4" name="Hộp Văn bản 3">
            <a:extLst>
              <a:ext uri="{FF2B5EF4-FFF2-40B4-BE49-F238E27FC236}">
                <a16:creationId xmlns:a16="http://schemas.microsoft.com/office/drawing/2014/main" id="{1551885C-C3D1-4313-8121-661231E4867C}"/>
              </a:ext>
            </a:extLst>
          </p:cNvPr>
          <p:cNvSpPr txBox="1"/>
          <p:nvPr/>
        </p:nvSpPr>
        <p:spPr>
          <a:xfrm>
            <a:off x="917471" y="4712613"/>
            <a:ext cx="3955313" cy="430887"/>
          </a:xfrm>
          <a:prstGeom prst="rect">
            <a:avLst/>
          </a:prstGeom>
          <a:noFill/>
        </p:spPr>
        <p:txBody>
          <a:bodyPr wrap="square" rtlCol="0">
            <a:spAutoFit/>
          </a:bodyPr>
          <a:lstStyle/>
          <a:p>
            <a:r>
              <a:rPr lang="en-US" sz="1100" dirty="0">
                <a:solidFill>
                  <a:schemeClr val="accent1">
                    <a:lumMod val="75000"/>
                  </a:schemeClr>
                </a:solidFill>
              </a:rPr>
              <a:t>Dynamic Analysis and </a:t>
            </a:r>
            <a:r>
              <a:rPr lang="en-US" sz="1100" dirty="0" err="1">
                <a:solidFill>
                  <a:schemeClr val="accent1">
                    <a:lumMod val="75000"/>
                  </a:schemeClr>
                </a:solidFill>
              </a:rPr>
              <a:t>Replanning</a:t>
            </a:r>
            <a:r>
              <a:rPr lang="en-US" sz="1100" dirty="0">
                <a:solidFill>
                  <a:schemeClr val="accent1">
                    <a:lumMod val="75000"/>
                  </a:schemeClr>
                </a:solidFill>
              </a:rPr>
              <a:t> Tool (DART)</a:t>
            </a:r>
          </a:p>
          <a:p>
            <a:endParaRPr lang="en-US" sz="1100" dirty="0">
              <a:solidFill>
                <a:schemeClr val="accent1">
                  <a:lumMod val="75000"/>
                </a:schemeClr>
              </a:solidFill>
            </a:endParaRPr>
          </a:p>
        </p:txBody>
      </p:sp>
    </p:spTree>
    <p:extLst>
      <p:ext uri="{BB962C8B-B14F-4D97-AF65-F5344CB8AC3E}">
        <p14:creationId xmlns:p14="http://schemas.microsoft.com/office/powerpoint/2010/main" val="1385270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US" b="1" dirty="0"/>
              <a:t>Robotic</a:t>
            </a:r>
            <a:endParaRPr lang="en-US" dirty="0"/>
          </a:p>
        </p:txBody>
      </p:sp>
      <p:sp>
        <p:nvSpPr>
          <p:cNvPr id="494" name="Google Shape;494;p53"/>
          <p:cNvSpPr/>
          <p:nvPr/>
        </p:nvSpPr>
        <p:spPr>
          <a:xfrm>
            <a:off x="5563900" y="1434751"/>
            <a:ext cx="366600" cy="3666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53"/>
          <p:cNvSpPr txBox="1"/>
          <p:nvPr/>
        </p:nvSpPr>
        <p:spPr>
          <a:xfrm>
            <a:off x="6116700" y="37814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Muli"/>
                <a:ea typeface="Muli"/>
                <a:cs typeface="Muli"/>
                <a:sym typeface="Muli"/>
              </a:rPr>
              <a:t>70%</a:t>
            </a:r>
            <a:endParaRPr sz="3600" dirty="0">
              <a:solidFill>
                <a:srgbClr val="FFFFFF"/>
              </a:solidFill>
              <a:latin typeface="Muli"/>
              <a:ea typeface="Muli"/>
              <a:cs typeface="Muli"/>
              <a:sym typeface="Muli"/>
            </a:endParaRPr>
          </a:p>
        </p:txBody>
      </p:sp>
      <p:pic>
        <p:nvPicPr>
          <p:cNvPr id="9" name="Picture 1271544006">
            <a:extLst>
              <a:ext uri="{FF2B5EF4-FFF2-40B4-BE49-F238E27FC236}">
                <a16:creationId xmlns:a16="http://schemas.microsoft.com/office/drawing/2014/main" id="{CFF050BE-63A6-48CE-9014-E461B707B1EE}"/>
              </a:ext>
            </a:extLst>
          </p:cNvPr>
          <p:cNvPicPr/>
          <p:nvPr/>
        </p:nvPicPr>
        <p:blipFill>
          <a:blip r:embed="rId3">
            <a:extLst>
              <a:ext uri="{28A0092B-C50C-407E-A947-70E740481C1C}">
                <a14:useLocalDpi xmlns:a14="http://schemas.microsoft.com/office/drawing/2010/main" val="0"/>
              </a:ext>
            </a:extLst>
          </a:blip>
          <a:stretch>
            <a:fillRect/>
          </a:stretch>
        </p:blipFill>
        <p:spPr>
          <a:xfrm>
            <a:off x="5061098" y="0"/>
            <a:ext cx="4103251" cy="5143500"/>
          </a:xfrm>
          <a:prstGeom prst="rect">
            <a:avLst/>
          </a:prstGeom>
        </p:spPr>
      </p:pic>
      <p:sp>
        <p:nvSpPr>
          <p:cNvPr id="2" name="Hộp Văn bản 1">
            <a:extLst>
              <a:ext uri="{FF2B5EF4-FFF2-40B4-BE49-F238E27FC236}">
                <a16:creationId xmlns:a16="http://schemas.microsoft.com/office/drawing/2014/main" id="{7E6346F6-2FF9-4993-911C-CF22CAE846D4}"/>
              </a:ext>
            </a:extLst>
          </p:cNvPr>
          <p:cNvSpPr txBox="1"/>
          <p:nvPr/>
        </p:nvSpPr>
        <p:spPr>
          <a:xfrm>
            <a:off x="2331601" y="4698475"/>
            <a:ext cx="3232298" cy="523220"/>
          </a:xfrm>
          <a:prstGeom prst="rect">
            <a:avLst/>
          </a:prstGeom>
          <a:noFill/>
        </p:spPr>
        <p:txBody>
          <a:bodyPr wrap="square" rtlCol="0">
            <a:spAutoFit/>
          </a:bodyPr>
          <a:lstStyle/>
          <a:p>
            <a:r>
              <a:rPr lang="en-US" dirty="0">
                <a:solidFill>
                  <a:srgbClr val="768E9A"/>
                </a:solidFill>
              </a:rPr>
              <a:t>A social humanoid robot Sophia</a:t>
            </a:r>
          </a:p>
          <a:p>
            <a:endParaRPr lang="en-US" dirty="0">
              <a:solidFill>
                <a:srgbClr val="768E9A"/>
              </a:solidFill>
            </a:endParaRPr>
          </a:p>
        </p:txBody>
      </p:sp>
      <p:sp>
        <p:nvSpPr>
          <p:cNvPr id="3" name="Hộp Văn bản 2">
            <a:extLst>
              <a:ext uri="{FF2B5EF4-FFF2-40B4-BE49-F238E27FC236}">
                <a16:creationId xmlns:a16="http://schemas.microsoft.com/office/drawing/2014/main" id="{896C98AF-740A-4795-8FBD-4E7D536049B0}"/>
              </a:ext>
            </a:extLst>
          </p:cNvPr>
          <p:cNvSpPr txBox="1"/>
          <p:nvPr/>
        </p:nvSpPr>
        <p:spPr>
          <a:xfrm>
            <a:off x="424044" y="1201365"/>
            <a:ext cx="4295553" cy="3323987"/>
          </a:xfrm>
          <a:prstGeom prst="rect">
            <a:avLst/>
          </a:prstGeom>
          <a:noFill/>
        </p:spPr>
        <p:txBody>
          <a:bodyPr wrap="square" rtlCol="0">
            <a:spAutoFit/>
          </a:bodyPr>
          <a:lstStyle/>
          <a:p>
            <a:r>
              <a:rPr lang="en-US" dirty="0"/>
              <a:t>Cameras within Sophia's eyes combined with computer algorithms allow her to see. It can follow faces, sustain eye contact, and recognize individuals. It is able to process speech and have conversations using a natural language subsystem. Around January 2018 Sophia was upgraded with functional legs and the ability to walk.</a:t>
            </a:r>
          </a:p>
          <a:p>
            <a:endParaRPr lang="en-US" dirty="0"/>
          </a:p>
          <a:p>
            <a:r>
              <a:rPr lang="en-US" dirty="0"/>
              <a:t>Sophia runs on artificially intelligent software that is constantly being trained in the lab, so her conversations are likely to get faster, Sophia's expressions are likely to have fewer errors, and it should answer increasingly complex questions with more accuracy.</a:t>
            </a:r>
          </a:p>
          <a:p>
            <a:endParaRPr lang="en-US" dirty="0"/>
          </a:p>
        </p:txBody>
      </p:sp>
    </p:spTree>
    <p:extLst>
      <p:ext uri="{BB962C8B-B14F-4D97-AF65-F5344CB8AC3E}">
        <p14:creationId xmlns:p14="http://schemas.microsoft.com/office/powerpoint/2010/main" val="2405000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US" b="1" dirty="0"/>
              <a:t>Machine translation</a:t>
            </a:r>
            <a:endParaRPr lang="en-US" dirty="0"/>
          </a:p>
        </p:txBody>
      </p:sp>
      <p:sp>
        <p:nvSpPr>
          <p:cNvPr id="494" name="Google Shape;494;p53"/>
          <p:cNvSpPr/>
          <p:nvPr/>
        </p:nvSpPr>
        <p:spPr>
          <a:xfrm>
            <a:off x="5563900" y="1434751"/>
            <a:ext cx="366600" cy="3666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53"/>
          <p:cNvSpPr/>
          <p:nvPr/>
        </p:nvSpPr>
        <p:spPr>
          <a:xfrm>
            <a:off x="5563899" y="2671210"/>
            <a:ext cx="366600" cy="3666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53"/>
          <p:cNvSpPr txBox="1"/>
          <p:nvPr/>
        </p:nvSpPr>
        <p:spPr>
          <a:xfrm>
            <a:off x="6116700" y="3781450"/>
            <a:ext cx="11739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Muli"/>
                <a:ea typeface="Muli"/>
                <a:cs typeface="Muli"/>
                <a:sym typeface="Muli"/>
              </a:rPr>
              <a:t>70%</a:t>
            </a:r>
            <a:endParaRPr sz="3600" dirty="0">
              <a:solidFill>
                <a:srgbClr val="FFFFFF"/>
              </a:solidFill>
              <a:latin typeface="Muli"/>
              <a:ea typeface="Muli"/>
              <a:cs typeface="Muli"/>
              <a:sym typeface="Muli"/>
            </a:endParaRPr>
          </a:p>
        </p:txBody>
      </p:sp>
      <p:pic>
        <p:nvPicPr>
          <p:cNvPr id="10" name="Picture 1332577816">
            <a:extLst>
              <a:ext uri="{FF2B5EF4-FFF2-40B4-BE49-F238E27FC236}">
                <a16:creationId xmlns:a16="http://schemas.microsoft.com/office/drawing/2014/main" id="{F0E8E918-FB6D-41FD-8F52-3CC4ABE59823}"/>
              </a:ext>
            </a:extLst>
          </p:cNvPr>
          <p:cNvPicPr/>
          <p:nvPr/>
        </p:nvPicPr>
        <p:blipFill>
          <a:blip r:embed="rId3">
            <a:extLst>
              <a:ext uri="{28A0092B-C50C-407E-A947-70E740481C1C}">
                <a14:useLocalDpi xmlns:a14="http://schemas.microsoft.com/office/drawing/2010/main" val="0"/>
              </a:ext>
            </a:extLst>
          </a:blip>
          <a:stretch>
            <a:fillRect/>
          </a:stretch>
        </p:blipFill>
        <p:spPr>
          <a:xfrm>
            <a:off x="464098" y="1439028"/>
            <a:ext cx="4572000" cy="2890755"/>
          </a:xfrm>
          <a:prstGeom prst="rect">
            <a:avLst/>
          </a:prstGeom>
        </p:spPr>
      </p:pic>
      <p:sp>
        <p:nvSpPr>
          <p:cNvPr id="4" name="Hộp Văn bản 3">
            <a:extLst>
              <a:ext uri="{FF2B5EF4-FFF2-40B4-BE49-F238E27FC236}">
                <a16:creationId xmlns:a16="http://schemas.microsoft.com/office/drawing/2014/main" id="{8D4196B9-BF6D-48C0-9007-9920B15079CD}"/>
              </a:ext>
            </a:extLst>
          </p:cNvPr>
          <p:cNvSpPr txBox="1"/>
          <p:nvPr/>
        </p:nvSpPr>
        <p:spPr>
          <a:xfrm>
            <a:off x="331191" y="4497169"/>
            <a:ext cx="4837814" cy="646331"/>
          </a:xfrm>
          <a:prstGeom prst="rect">
            <a:avLst/>
          </a:prstGeom>
          <a:noFill/>
        </p:spPr>
        <p:txBody>
          <a:bodyPr wrap="square" rtlCol="0">
            <a:spAutoFit/>
          </a:bodyPr>
          <a:lstStyle/>
          <a:p>
            <a:pPr algn="ctr"/>
            <a:r>
              <a:rPr lang="en-US" sz="1200" dirty="0">
                <a:solidFill>
                  <a:srgbClr val="768E9A"/>
                </a:solidFill>
              </a:rPr>
              <a:t>An artificial neural network to increase fluency and accuracy in Google Translate </a:t>
            </a:r>
          </a:p>
          <a:p>
            <a:endParaRPr lang="en-US" sz="1200" dirty="0">
              <a:solidFill>
                <a:srgbClr val="768E9A"/>
              </a:solidFill>
            </a:endParaRPr>
          </a:p>
        </p:txBody>
      </p:sp>
      <p:sp>
        <p:nvSpPr>
          <p:cNvPr id="5" name="Hộp Văn bản 4">
            <a:extLst>
              <a:ext uri="{FF2B5EF4-FFF2-40B4-BE49-F238E27FC236}">
                <a16:creationId xmlns:a16="http://schemas.microsoft.com/office/drawing/2014/main" id="{A0277430-216D-4209-9890-4DFC15A3CB14}"/>
              </a:ext>
            </a:extLst>
          </p:cNvPr>
          <p:cNvSpPr txBox="1"/>
          <p:nvPr/>
        </p:nvSpPr>
        <p:spPr>
          <a:xfrm>
            <a:off x="5169005" y="1220600"/>
            <a:ext cx="3085911" cy="347787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This system uses a large artificial neural network capable of deep learning. Google Neural Machine Translation uses millions of examples and improves the quality of its translation day by day</a:t>
            </a:r>
          </a:p>
          <a:p>
            <a:pPr marL="342900" indent="-342900">
              <a:buFont typeface="Wingdings" panose="05000000000000000000" pitchFamily="2" charset="2"/>
              <a:buChar char="Ø"/>
            </a:pPr>
            <a:endParaRPr lang="en-US" sz="2000" dirty="0"/>
          </a:p>
        </p:txBody>
      </p:sp>
    </p:spTree>
    <p:extLst>
      <p:ext uri="{BB962C8B-B14F-4D97-AF65-F5344CB8AC3E}">
        <p14:creationId xmlns:p14="http://schemas.microsoft.com/office/powerpoint/2010/main" val="40511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pic>
        <p:nvPicPr>
          <p:cNvPr id="1022" name="Google Shape;1022;p70" descr="macbook-336704_1920.jpg"/>
          <p:cNvPicPr preferRelativeResize="0"/>
          <p:nvPr/>
        </p:nvPicPr>
        <p:blipFill rotWithShape="1">
          <a:blip r:embed="rId3">
            <a:alphaModFix/>
          </a:blip>
          <a:srcRect l="36973" t="-15778" r="19539" b="-1358"/>
          <a:stretch/>
        </p:blipFill>
        <p:spPr>
          <a:xfrm rot="5400000">
            <a:off x="1514400" y="-1514550"/>
            <a:ext cx="3924300" cy="6953400"/>
          </a:xfrm>
          <a:prstGeom prst="rtTriangle">
            <a:avLst/>
          </a:prstGeom>
          <a:noFill/>
          <a:ln>
            <a:noFill/>
          </a:ln>
        </p:spPr>
      </p:pic>
      <p:sp>
        <p:nvSpPr>
          <p:cNvPr id="1023" name="Google Shape;1023;p70"/>
          <p:cNvSpPr/>
          <p:nvPr/>
        </p:nvSpPr>
        <p:spPr>
          <a:xfrm>
            <a:off x="5267325" y="1271702"/>
            <a:ext cx="885600" cy="8856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5477A7">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70"/>
          <p:cNvSpPr txBox="1"/>
          <p:nvPr/>
        </p:nvSpPr>
        <p:spPr>
          <a:xfrm>
            <a:off x="3533812" y="2900098"/>
            <a:ext cx="6838875" cy="971700"/>
          </a:xfrm>
          <a:prstGeom prst="rect">
            <a:avLst/>
          </a:prstGeom>
          <a:noFill/>
          <a:ln>
            <a:noFill/>
          </a:ln>
        </p:spPr>
        <p:txBody>
          <a:bodyPr spcFirstLastPara="1" wrap="square" lIns="91425" tIns="91425" rIns="91425" bIns="91425" anchor="t" anchorCtr="0">
            <a:noAutofit/>
          </a:bodyPr>
          <a:lstStyle/>
          <a:p>
            <a:pPr lvl="0"/>
            <a:r>
              <a:rPr lang="en-US" sz="6000" b="1" dirty="0">
                <a:solidFill>
                  <a:srgbClr val="4E6E9A"/>
                </a:solidFill>
                <a:latin typeface="Muli"/>
                <a:ea typeface="Muli"/>
                <a:cs typeface="Muli"/>
                <a:sym typeface="Muli"/>
              </a:rPr>
              <a:t>4. Summary</a:t>
            </a:r>
            <a:endParaRPr sz="6000" dirty="0">
              <a:solidFill>
                <a:srgbClr val="4E6E9A"/>
              </a:solidFill>
              <a:latin typeface="Muli"/>
              <a:ea typeface="Muli"/>
              <a:cs typeface="Muli"/>
              <a:sym typeface="Muli"/>
            </a:endParaRPr>
          </a:p>
        </p:txBody>
      </p:sp>
      <p:grpSp>
        <p:nvGrpSpPr>
          <p:cNvPr id="1027" name="Google Shape;1027;p70"/>
          <p:cNvGrpSpPr/>
          <p:nvPr/>
        </p:nvGrpSpPr>
        <p:grpSpPr>
          <a:xfrm rot="5400000">
            <a:off x="8641234" y="411193"/>
            <a:ext cx="278152" cy="345818"/>
            <a:chOff x="0" y="46600"/>
            <a:chExt cx="3121800" cy="5004600"/>
          </a:xfrm>
        </p:grpSpPr>
        <p:sp>
          <p:nvSpPr>
            <p:cNvPr id="1028" name="Google Shape;1028;p7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0" name="Google Shape;1030;p7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1004" name="Google Shape;1004;p68"/>
          <p:cNvGrpSpPr/>
          <p:nvPr/>
        </p:nvGrpSpPr>
        <p:grpSpPr>
          <a:xfrm rot="5400000">
            <a:off x="8641234" y="411193"/>
            <a:ext cx="278152" cy="345818"/>
            <a:chOff x="0" y="46600"/>
            <a:chExt cx="3121800" cy="5004600"/>
          </a:xfrm>
        </p:grpSpPr>
        <p:sp>
          <p:nvSpPr>
            <p:cNvPr id="1005" name="Google Shape;1005;p68"/>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8"/>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7" name="Google Shape;1007;p68"/>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8" name="Hình chữ nhật 7">
            <a:extLst>
              <a:ext uri="{FF2B5EF4-FFF2-40B4-BE49-F238E27FC236}">
                <a16:creationId xmlns:a16="http://schemas.microsoft.com/office/drawing/2014/main" id="{DEAD8767-F725-4584-9B9E-2FF58FDF7DCD}"/>
              </a:ext>
            </a:extLst>
          </p:cNvPr>
          <p:cNvSpPr/>
          <p:nvPr/>
        </p:nvSpPr>
        <p:spPr>
          <a:xfrm>
            <a:off x="2730383" y="538137"/>
            <a:ext cx="6049926" cy="3582199"/>
          </a:xfrm>
          <a:prstGeom prst="rect">
            <a:avLst/>
          </a:prstGeom>
        </p:spPr>
        <p:txBody>
          <a:bodyPr wrap="square">
            <a:spAutoFit/>
          </a:bodyPr>
          <a:lstStyle/>
          <a:p>
            <a:pPr marL="285750" lvl="0" indent="-285750" algn="just">
              <a:lnSpc>
                <a:spcPct val="107000"/>
              </a:lnSpc>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Different people approach AI with different goals in mind.</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Intelligence is concerned mainly with rational action. Ideally, an intelligent agent takes the best possible action in a situation.</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AI has advanced more rapidly in the past decade because of greater use of the scientific method in experimenting with and comparing approaches.</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Ø"/>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Recent progress in understanding the theoretical basis for intelligence has gone hand in hand with improvements in the capabilities of real systems. The subfields of AI have become more integrated, and AI has found common ground with other disciplines.</a:t>
            </a:r>
          </a:p>
          <a:p>
            <a:pPr marL="342900" lvl="0" indent="-342900" algn="just">
              <a:lnSpc>
                <a:spcPct val="107000"/>
              </a:lnSpc>
              <a:spcAft>
                <a:spcPts val="800"/>
              </a:spcAft>
              <a:buFont typeface="Symbol" panose="05050102010706020507" pitchFamily="18" charset="2"/>
              <a:buChar char=""/>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BEA98CD-5DF2-4A49-951D-8D9C026845A3}"/>
              </a:ext>
            </a:extLst>
          </p:cNvPr>
          <p:cNvSpPr txBox="1"/>
          <p:nvPr/>
        </p:nvSpPr>
        <p:spPr>
          <a:xfrm>
            <a:off x="3099547" y="3731559"/>
            <a:ext cx="5150224" cy="954107"/>
          </a:xfrm>
          <a:prstGeom prst="rect">
            <a:avLst/>
          </a:prstGeom>
          <a:noFill/>
        </p:spPr>
        <p:txBody>
          <a:bodyPr wrap="square" rtlCol="0">
            <a:spAutoFit/>
          </a:bodyPr>
          <a:lstStyle/>
          <a:p>
            <a:r>
              <a:rPr lang="en-US" dirty="0"/>
              <a:t>References:</a:t>
            </a:r>
            <a:br>
              <a:rPr lang="en-US" dirty="0"/>
            </a:br>
            <a:r>
              <a:rPr lang="en-US" dirty="0"/>
              <a:t>	[1] Stuart J. </a:t>
            </a:r>
            <a:r>
              <a:rPr lang="en-US" dirty="0" err="1"/>
              <a:t>Rusell</a:t>
            </a:r>
            <a:r>
              <a:rPr lang="en-US" dirty="0"/>
              <a:t> and Peter </a:t>
            </a:r>
            <a:r>
              <a:rPr lang="en-US" dirty="0" err="1"/>
              <a:t>Norvig</a:t>
            </a:r>
            <a:r>
              <a:rPr lang="en-US" dirty="0"/>
              <a:t> – Artificial  Intelligence A Modern Approach 3rd Edition 2016.</a:t>
            </a:r>
            <a:br>
              <a:rPr lang="en-US" dirty="0"/>
            </a:br>
            <a:r>
              <a:rPr lang="en-US" dirty="0"/>
              <a:t>	[2] </a:t>
            </a:r>
            <a:endParaRPr lang="en-GB" dirty="0"/>
          </a:p>
        </p:txBody>
      </p:sp>
    </p:spTree>
    <p:extLst>
      <p:ext uri="{BB962C8B-B14F-4D97-AF65-F5344CB8AC3E}">
        <p14:creationId xmlns:p14="http://schemas.microsoft.com/office/powerpoint/2010/main" val="63452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barn(inVertical)">
                                      <p:cBhvr>
                                        <p:cTn id="19" dur="500"/>
                                        <p:tgtEl>
                                          <p:spTgt spid="8">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 calcmode="lin" valueType="num">
                                      <p:cBhvr>
                                        <p:cTn id="24"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8">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71" descr="new-york-city-78181_1920.jpg"/>
          <p:cNvPicPr preferRelativeResize="0"/>
          <p:nvPr/>
        </p:nvPicPr>
        <p:blipFill rotWithShape="1">
          <a:blip r:embed="rId3">
            <a:alphaModFix/>
          </a:blip>
          <a:srcRect t="7316" b="7308"/>
          <a:stretch/>
        </p:blipFill>
        <p:spPr>
          <a:xfrm>
            <a:off x="0" y="0"/>
            <a:ext cx="9144000" cy="5143499"/>
          </a:xfrm>
          <a:prstGeom prst="rect">
            <a:avLst/>
          </a:prstGeom>
          <a:noFill/>
          <a:ln>
            <a:noFill/>
          </a:ln>
        </p:spPr>
      </p:pic>
      <p:sp>
        <p:nvSpPr>
          <p:cNvPr id="1036" name="Google Shape;1036;p71"/>
          <p:cNvSpPr/>
          <p:nvPr/>
        </p:nvSpPr>
        <p:spPr>
          <a:xfrm>
            <a:off x="2557500" y="2375"/>
            <a:ext cx="4029000" cy="470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1"/>
          <p:cNvSpPr txBox="1"/>
          <p:nvPr/>
        </p:nvSpPr>
        <p:spPr>
          <a:xfrm>
            <a:off x="2557500" y="1286448"/>
            <a:ext cx="4029000" cy="97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E6E9A"/>
                </a:solidFill>
                <a:latin typeface="Muli"/>
                <a:ea typeface="Muli"/>
                <a:cs typeface="Muli"/>
                <a:sym typeface="Muli"/>
              </a:rPr>
              <a:t>Thank you for your listening</a:t>
            </a:r>
            <a:endParaRPr sz="3600" dirty="0">
              <a:solidFill>
                <a:srgbClr val="4E6E9A"/>
              </a:solidFill>
              <a:latin typeface="Muli"/>
              <a:ea typeface="Muli"/>
              <a:cs typeface="Muli"/>
              <a:sym typeface="Muli"/>
            </a:endParaRPr>
          </a:p>
        </p:txBody>
      </p:sp>
      <p:grpSp>
        <p:nvGrpSpPr>
          <p:cNvPr id="1042" name="Google Shape;1042;p71"/>
          <p:cNvGrpSpPr/>
          <p:nvPr/>
        </p:nvGrpSpPr>
        <p:grpSpPr>
          <a:xfrm>
            <a:off x="4247137" y="2885352"/>
            <a:ext cx="649715" cy="69000"/>
            <a:chOff x="684763" y="3506750"/>
            <a:chExt cx="3536825" cy="69000"/>
          </a:xfrm>
        </p:grpSpPr>
        <p:sp>
          <p:nvSpPr>
            <p:cNvPr id="1043" name="Google Shape;1043;p7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4" name="Google Shape;1044;p7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5" name="Google Shape;1045;p7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6" name="Google Shape;1046;p7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phụ 4">
            <a:extLst>
              <a:ext uri="{FF2B5EF4-FFF2-40B4-BE49-F238E27FC236}">
                <a16:creationId xmlns:a16="http://schemas.microsoft.com/office/drawing/2014/main" id="{C0B61792-D766-46C7-B6B3-20C1593D3988}"/>
              </a:ext>
            </a:extLst>
          </p:cNvPr>
          <p:cNvSpPr>
            <a:spLocks noGrp="1"/>
          </p:cNvSpPr>
          <p:nvPr>
            <p:ph type="subTitle" idx="1"/>
          </p:nvPr>
        </p:nvSpPr>
        <p:spPr>
          <a:xfrm>
            <a:off x="311708" y="4002625"/>
            <a:ext cx="8520600" cy="792600"/>
          </a:xfrm>
        </p:spPr>
        <p:txBody>
          <a:bodyPr/>
          <a:lstStyle/>
          <a:p>
            <a:r>
              <a:rPr lang="en-US" dirty="0"/>
              <a:t>This is a picture of two special people, can you realize who them are? </a:t>
            </a:r>
          </a:p>
          <a:p>
            <a:endParaRPr lang="en-US" dirty="0"/>
          </a:p>
        </p:txBody>
      </p:sp>
      <p:pic>
        <p:nvPicPr>
          <p:cNvPr id="6" name="Picture 453676624" descr="A person smiling for the camera&#10;&#10;Description generated with very high confidence">
            <a:extLst>
              <a:ext uri="{FF2B5EF4-FFF2-40B4-BE49-F238E27FC236}">
                <a16:creationId xmlns:a16="http://schemas.microsoft.com/office/drawing/2014/main" id="{39EFA730-5F76-4585-A338-7C70BFCB98CD}"/>
              </a:ext>
            </a:extLst>
          </p:cNvPr>
          <p:cNvPicPr/>
          <p:nvPr/>
        </p:nvPicPr>
        <p:blipFill>
          <a:blip r:embed="rId2">
            <a:extLst>
              <a:ext uri="{28A0092B-C50C-407E-A947-70E740481C1C}">
                <a14:useLocalDpi xmlns:a14="http://schemas.microsoft.com/office/drawing/2010/main" val="0"/>
              </a:ext>
            </a:extLst>
          </a:blip>
          <a:stretch>
            <a:fillRect/>
          </a:stretch>
        </p:blipFill>
        <p:spPr>
          <a:xfrm>
            <a:off x="1303337" y="0"/>
            <a:ext cx="6537325" cy="3843655"/>
          </a:xfrm>
          <a:prstGeom prst="rect">
            <a:avLst/>
          </a:prstGeom>
        </p:spPr>
      </p:pic>
    </p:spTree>
    <p:extLst>
      <p:ext uri="{BB962C8B-B14F-4D97-AF65-F5344CB8AC3E}">
        <p14:creationId xmlns:p14="http://schemas.microsoft.com/office/powerpoint/2010/main" val="172281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721864" y="792789"/>
            <a:ext cx="3588600" cy="17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Outline</a:t>
            </a:r>
            <a:endParaRPr dirty="0"/>
          </a:p>
        </p:txBody>
      </p:sp>
      <p:grpSp>
        <p:nvGrpSpPr>
          <p:cNvPr id="326" name="Google Shape;326;p45"/>
          <p:cNvGrpSpPr/>
          <p:nvPr/>
        </p:nvGrpSpPr>
        <p:grpSpPr>
          <a:xfrm>
            <a:off x="4232623" y="480781"/>
            <a:ext cx="278152" cy="345818"/>
            <a:chOff x="0" y="46600"/>
            <a:chExt cx="3121800" cy="5004600"/>
          </a:xfrm>
        </p:grpSpPr>
        <p:sp>
          <p:nvSpPr>
            <p:cNvPr id="327" name="Google Shape;327;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0" name="Google Shape;330;p45"/>
          <p:cNvSpPr txBox="1"/>
          <p:nvPr/>
        </p:nvSpPr>
        <p:spPr>
          <a:xfrm>
            <a:off x="4633227" y="393681"/>
            <a:ext cx="5094869" cy="462900"/>
          </a:xfrm>
          <a:prstGeom prst="rect">
            <a:avLst/>
          </a:prstGeom>
          <a:noFill/>
          <a:ln>
            <a:noFill/>
          </a:ln>
        </p:spPr>
        <p:txBody>
          <a:bodyPr spcFirstLastPara="1" wrap="square" lIns="91425" tIns="91425" rIns="91425" bIns="91425" anchor="ctr" anchorCtr="0">
            <a:noAutofit/>
          </a:bodyPr>
          <a:lstStyle/>
          <a:p>
            <a:pPr lvl="0"/>
            <a:r>
              <a:rPr lang="en-US" sz="1800" b="1" dirty="0">
                <a:latin typeface="Muli" panose="020B0604020202020204" charset="0"/>
              </a:rPr>
              <a:t>WHAT IS </a:t>
            </a:r>
            <a:r>
              <a:rPr lang="en-US" b="1" dirty="0">
                <a:latin typeface="Muli" panose="020B0604020202020204" charset="0"/>
              </a:rPr>
              <a:t>ARTIFICIAL INTELLIGENCE?</a:t>
            </a:r>
            <a:endParaRPr lang="en-US" dirty="0">
              <a:latin typeface="Muli" panose="020B0604020202020204" charset="0"/>
            </a:endParaRPr>
          </a:p>
        </p:txBody>
      </p:sp>
      <p:sp>
        <p:nvSpPr>
          <p:cNvPr id="331" name="Google Shape;331;p45"/>
          <p:cNvSpPr txBox="1"/>
          <p:nvPr/>
        </p:nvSpPr>
        <p:spPr>
          <a:xfrm>
            <a:off x="4633227" y="1094667"/>
            <a:ext cx="4712792" cy="462900"/>
          </a:xfrm>
          <a:prstGeom prst="rect">
            <a:avLst/>
          </a:prstGeom>
          <a:noFill/>
          <a:ln>
            <a:noFill/>
          </a:ln>
        </p:spPr>
        <p:txBody>
          <a:bodyPr spcFirstLastPara="1" wrap="square" lIns="91425" tIns="91425" rIns="91425" bIns="91425" anchor="ctr" anchorCtr="0">
            <a:noAutofit/>
          </a:bodyPr>
          <a:lstStyle/>
          <a:p>
            <a:pPr lvl="0"/>
            <a:r>
              <a:rPr lang="en-US" sz="1800" b="1" dirty="0">
                <a:latin typeface="Muli" panose="020B0604020202020204" charset="0"/>
              </a:rPr>
              <a:t>ARTIFICAL INTELLIGENCE HISTORY</a:t>
            </a:r>
            <a:endParaRPr lang="en-US" sz="1800" dirty="0">
              <a:latin typeface="Muli" panose="020B0604020202020204" charset="0"/>
            </a:endParaRPr>
          </a:p>
        </p:txBody>
      </p:sp>
      <p:sp>
        <p:nvSpPr>
          <p:cNvPr id="332" name="Google Shape;332;p45"/>
          <p:cNvSpPr txBox="1"/>
          <p:nvPr/>
        </p:nvSpPr>
        <p:spPr>
          <a:xfrm>
            <a:off x="4572000" y="2954999"/>
            <a:ext cx="5212522" cy="462900"/>
          </a:xfrm>
          <a:prstGeom prst="rect">
            <a:avLst/>
          </a:prstGeom>
          <a:noFill/>
          <a:ln>
            <a:noFill/>
          </a:ln>
        </p:spPr>
        <p:txBody>
          <a:bodyPr spcFirstLastPara="1" wrap="square" lIns="91425" tIns="91425" rIns="91425" bIns="91425" anchor="ctr" anchorCtr="0">
            <a:noAutofit/>
          </a:bodyPr>
          <a:lstStyle/>
          <a:p>
            <a:pPr lvl="0"/>
            <a:r>
              <a:rPr lang="en-US" sz="1700" b="1" dirty="0">
                <a:latin typeface="Muli" panose="020B0604020202020204" charset="0"/>
              </a:rPr>
              <a:t>ARTIFICAL INTELLIGENCE APPLICATIONS</a:t>
            </a:r>
            <a:endParaRPr lang="en-US" sz="1700" dirty="0">
              <a:latin typeface="Muli" panose="020B0604020202020204" charset="0"/>
            </a:endParaRPr>
          </a:p>
        </p:txBody>
      </p:sp>
      <p:sp>
        <p:nvSpPr>
          <p:cNvPr id="333" name="Google Shape;333;p45"/>
          <p:cNvSpPr txBox="1"/>
          <p:nvPr/>
        </p:nvSpPr>
        <p:spPr>
          <a:xfrm>
            <a:off x="4633227" y="3723883"/>
            <a:ext cx="3518400" cy="462900"/>
          </a:xfrm>
          <a:prstGeom prst="rect">
            <a:avLst/>
          </a:prstGeom>
          <a:noFill/>
          <a:ln>
            <a:noFill/>
          </a:ln>
        </p:spPr>
        <p:txBody>
          <a:bodyPr spcFirstLastPara="1" wrap="square" lIns="91425" tIns="91425" rIns="91425" bIns="91425" anchor="ctr" anchorCtr="0">
            <a:noAutofit/>
          </a:bodyPr>
          <a:lstStyle/>
          <a:p>
            <a:pPr lvl="0"/>
            <a:r>
              <a:rPr lang="en-US" sz="1800" b="1" dirty="0">
                <a:latin typeface="Muli" panose="020B0604020202020204" charset="0"/>
              </a:rPr>
              <a:t>SUMMARY</a:t>
            </a:r>
            <a:endParaRPr sz="1800" dirty="0">
              <a:solidFill>
                <a:srgbClr val="434343"/>
              </a:solidFill>
              <a:latin typeface="Muli" panose="020B0604020202020204" charset="0"/>
              <a:ea typeface="Muli"/>
              <a:cs typeface="Muli"/>
              <a:sym typeface="Muli"/>
            </a:endParaRPr>
          </a:p>
        </p:txBody>
      </p:sp>
      <p:grpSp>
        <p:nvGrpSpPr>
          <p:cNvPr id="335" name="Google Shape;335;p45"/>
          <p:cNvGrpSpPr/>
          <p:nvPr/>
        </p:nvGrpSpPr>
        <p:grpSpPr>
          <a:xfrm>
            <a:off x="4232623" y="1129626"/>
            <a:ext cx="278152" cy="345818"/>
            <a:chOff x="0" y="46600"/>
            <a:chExt cx="3121800" cy="5004600"/>
          </a:xfrm>
        </p:grpSpPr>
        <p:sp>
          <p:nvSpPr>
            <p:cNvPr id="336" name="Google Shape;336;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9" name="Google Shape;339;p45"/>
          <p:cNvGrpSpPr/>
          <p:nvPr/>
        </p:nvGrpSpPr>
        <p:grpSpPr>
          <a:xfrm>
            <a:off x="4232623" y="2994156"/>
            <a:ext cx="278152" cy="345818"/>
            <a:chOff x="0" y="46600"/>
            <a:chExt cx="3121800" cy="5004600"/>
          </a:xfrm>
        </p:grpSpPr>
        <p:sp>
          <p:nvSpPr>
            <p:cNvPr id="340" name="Google Shape;340;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3" name="Google Shape;343;p45"/>
          <p:cNvGrpSpPr/>
          <p:nvPr/>
        </p:nvGrpSpPr>
        <p:grpSpPr>
          <a:xfrm>
            <a:off x="4232623" y="3840965"/>
            <a:ext cx="278152" cy="345818"/>
            <a:chOff x="0" y="46600"/>
            <a:chExt cx="3121800" cy="5004600"/>
          </a:xfrm>
        </p:grpSpPr>
        <p:sp>
          <p:nvSpPr>
            <p:cNvPr id="344" name="Google Shape;344;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Hộp Văn bản 2">
            <a:extLst>
              <a:ext uri="{FF2B5EF4-FFF2-40B4-BE49-F238E27FC236}">
                <a16:creationId xmlns:a16="http://schemas.microsoft.com/office/drawing/2014/main" id="{20B395F8-7092-4190-9081-AEB3597E8406}"/>
              </a:ext>
            </a:extLst>
          </p:cNvPr>
          <p:cNvSpPr txBox="1"/>
          <p:nvPr/>
        </p:nvSpPr>
        <p:spPr>
          <a:xfrm>
            <a:off x="4735172" y="1703922"/>
            <a:ext cx="2445489" cy="1292662"/>
          </a:xfrm>
          <a:prstGeom prst="rect">
            <a:avLst/>
          </a:prstGeom>
          <a:noFill/>
        </p:spPr>
        <p:txBody>
          <a:bodyPr wrap="square" rtlCol="0">
            <a:spAutoFit/>
          </a:bodyPr>
          <a:lstStyle/>
          <a:p>
            <a:pPr marL="285750" lvl="1" indent="-285750">
              <a:buFont typeface="Arial" panose="020B0604020202020204" pitchFamily="34" charset="0"/>
              <a:buChar char="•"/>
            </a:pPr>
            <a:r>
              <a:rPr lang="en-US" sz="1600" dirty="0">
                <a:latin typeface="Muli" panose="020B0604020202020204" charset="0"/>
              </a:rPr>
              <a:t>The gestation of AI</a:t>
            </a:r>
          </a:p>
          <a:p>
            <a:pPr marL="285750" lvl="1" indent="-285750">
              <a:buFont typeface="Arial" panose="020B0604020202020204" pitchFamily="34" charset="0"/>
              <a:buChar char="•"/>
            </a:pPr>
            <a:r>
              <a:rPr lang="en-US" sz="1600" dirty="0">
                <a:latin typeface="Muli" panose="020B0604020202020204" charset="0"/>
              </a:rPr>
              <a:t>The birth of AI</a:t>
            </a:r>
          </a:p>
          <a:p>
            <a:pPr marL="285750" lvl="1" indent="-285750">
              <a:buFont typeface="Arial" panose="020B0604020202020204" pitchFamily="34" charset="0"/>
              <a:buChar char="•"/>
            </a:pPr>
            <a:r>
              <a:rPr lang="en-US" sz="1600" dirty="0">
                <a:latin typeface="Muli" panose="020B0604020202020204" charset="0"/>
              </a:rPr>
              <a:t>1952 – 1969</a:t>
            </a:r>
          </a:p>
          <a:p>
            <a:pPr marL="285750" lvl="1" indent="-285750">
              <a:buFont typeface="Arial" panose="020B0604020202020204" pitchFamily="34" charset="0"/>
              <a:buChar char="•"/>
            </a:pPr>
            <a:r>
              <a:rPr lang="en-US" sz="1600" dirty="0">
                <a:latin typeface="Muli" panose="020B0604020202020204" charset="0"/>
              </a:rPr>
              <a:t>1980 – present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9"/>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dirty="0">
                <a:solidFill>
                  <a:srgbClr val="4E6E9A"/>
                </a:solidFill>
              </a:rPr>
              <a:t>1. What is AI?</a:t>
            </a:r>
            <a:endParaRPr dirty="0"/>
          </a:p>
        </p:txBody>
      </p:sp>
      <p:grpSp>
        <p:nvGrpSpPr>
          <p:cNvPr id="1014" name="Google Shape;1014;p69"/>
          <p:cNvGrpSpPr/>
          <p:nvPr/>
        </p:nvGrpSpPr>
        <p:grpSpPr>
          <a:xfrm rot="5400000">
            <a:off x="1265691" y="1512713"/>
            <a:ext cx="1113546" cy="1384272"/>
            <a:chOff x="0" y="46600"/>
            <a:chExt cx="3121800" cy="5004600"/>
          </a:xfrm>
        </p:grpSpPr>
        <p:sp>
          <p:nvSpPr>
            <p:cNvPr id="1015" name="Google Shape;1015;p6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7" name="Google Shape;1017;p6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4219386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a:t>
            </a:r>
            <a:r>
              <a:rPr lang="en-US" dirty="0"/>
              <a:t>What is AI?</a:t>
            </a:r>
            <a:endParaRPr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Chỗ dành sẵn cho Văn bản 2">
            <a:extLst>
              <a:ext uri="{FF2B5EF4-FFF2-40B4-BE49-F238E27FC236}">
                <a16:creationId xmlns:a16="http://schemas.microsoft.com/office/drawing/2014/main" id="{3E3FFAF2-3A22-40E7-8FB5-95BF9998883A}"/>
              </a:ext>
            </a:extLst>
          </p:cNvPr>
          <p:cNvSpPr>
            <a:spLocks noGrp="1"/>
          </p:cNvSpPr>
          <p:nvPr>
            <p:ph type="body" idx="1"/>
          </p:nvPr>
        </p:nvSpPr>
        <p:spPr>
          <a:xfrm>
            <a:off x="-110146" y="1376226"/>
            <a:ext cx="8940629" cy="3416400"/>
          </a:xfrm>
        </p:spPr>
        <p:txBody>
          <a:bodyPr/>
          <a:lstStyle/>
          <a:p>
            <a:pPr lvl="1">
              <a:buFont typeface="Wingdings" panose="05000000000000000000" pitchFamily="2" charset="2"/>
              <a:buChar char="Ø"/>
            </a:pPr>
            <a:r>
              <a:rPr lang="en-US" sz="1600" dirty="0"/>
              <a:t>For thousands of years, human have tried to understand </a:t>
            </a:r>
            <a:r>
              <a:rPr lang="en-US" sz="1600" i="1" dirty="0"/>
              <a:t>how we think. </a:t>
            </a:r>
            <a:r>
              <a:rPr lang="en-US" sz="1600" dirty="0"/>
              <a:t>The technology develops strongly make us want it to </a:t>
            </a:r>
            <a:r>
              <a:rPr lang="en-US" sz="1600" i="1" dirty="0"/>
              <a:t>think and do</a:t>
            </a:r>
            <a:r>
              <a:rPr lang="en-US" sz="1600" dirty="0"/>
              <a:t> like what human can do.</a:t>
            </a:r>
          </a:p>
          <a:p>
            <a:pPr lvl="1">
              <a:buFont typeface="Wingdings" panose="05000000000000000000" pitchFamily="2" charset="2"/>
              <a:buChar char="Ø"/>
            </a:pPr>
            <a:r>
              <a:rPr lang="en-US" sz="1600" dirty="0"/>
              <a:t>AI work started after WWII, and was named in 1956</a:t>
            </a:r>
          </a:p>
          <a:p>
            <a:pPr lvl="1">
              <a:buFont typeface="Wingdings" panose="05000000000000000000" pitchFamily="2" charset="2"/>
              <a:buChar char="Ø"/>
            </a:pPr>
            <a:r>
              <a:rPr lang="en-US" sz="1600" dirty="0"/>
              <a:t>AI encompasses variety of subfields, some particular fields: playing game, writing </a:t>
            </a:r>
            <a:r>
              <a:rPr lang="en-US" sz="1600" dirty="0" err="1"/>
              <a:t>poertry</a:t>
            </a:r>
            <a:r>
              <a:rPr lang="en-US" sz="1600" dirty="0"/>
              <a:t>, self-driving car, …</a:t>
            </a:r>
          </a:p>
          <a:p>
            <a:endParaRPr lang="en-US" dirty="0"/>
          </a:p>
        </p:txBody>
      </p:sp>
    </p:spTree>
    <p:extLst>
      <p:ext uri="{BB962C8B-B14F-4D97-AF65-F5344CB8AC3E}">
        <p14:creationId xmlns:p14="http://schemas.microsoft.com/office/powerpoint/2010/main" val="2914431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a:t>
            </a:r>
            <a:r>
              <a:rPr lang="en-US" dirty="0"/>
              <a:t>What is AI?</a:t>
            </a:r>
            <a:endParaRPr dirty="0"/>
          </a:p>
        </p:txBody>
      </p:sp>
      <p:sp>
        <p:nvSpPr>
          <p:cNvPr id="3" name="Chỗ dành sẵn cho Văn bản 2">
            <a:extLst>
              <a:ext uri="{FF2B5EF4-FFF2-40B4-BE49-F238E27FC236}">
                <a16:creationId xmlns:a16="http://schemas.microsoft.com/office/drawing/2014/main" id="{3E3FFAF2-3A22-40E7-8FB5-95BF9998883A}"/>
              </a:ext>
            </a:extLst>
          </p:cNvPr>
          <p:cNvSpPr>
            <a:spLocks noGrp="1"/>
          </p:cNvSpPr>
          <p:nvPr>
            <p:ph type="body" idx="1"/>
          </p:nvPr>
        </p:nvSpPr>
        <p:spPr>
          <a:xfrm>
            <a:off x="0" y="3885086"/>
            <a:ext cx="3312184" cy="677826"/>
          </a:xfrm>
        </p:spPr>
        <p:txBody>
          <a:bodyPr/>
          <a:lstStyle/>
          <a:p>
            <a:pPr marL="114300" indent="0">
              <a:buNone/>
            </a:pPr>
            <a:r>
              <a:rPr lang="en-US" sz="1400" dirty="0"/>
              <a:t>Page 2 Russel2016</a:t>
            </a:r>
            <a:br>
              <a:rPr lang="en-US" sz="1400" dirty="0"/>
            </a:br>
            <a:r>
              <a:rPr lang="en-US" sz="1400" dirty="0"/>
              <a:t>(There are many definitions but all of them wrap around 2 words (“</a:t>
            </a:r>
            <a:r>
              <a:rPr lang="en-US" sz="1400" b="1" dirty="0"/>
              <a:t>humanly</a:t>
            </a:r>
            <a:r>
              <a:rPr lang="en-US" sz="1400" dirty="0"/>
              <a:t>” and “</a:t>
            </a:r>
            <a:r>
              <a:rPr lang="en-US" sz="1400" b="1" dirty="0"/>
              <a:t>rationally</a:t>
            </a:r>
            <a:r>
              <a:rPr lang="en-US" sz="1400" dirty="0"/>
              <a:t>”))</a:t>
            </a:r>
          </a:p>
          <a:p>
            <a:endParaRPr lang="en-US" dirty="0"/>
          </a:p>
        </p:txBody>
      </p:sp>
      <p:pic>
        <p:nvPicPr>
          <p:cNvPr id="8" name="Picture 1568370933">
            <a:extLst>
              <a:ext uri="{FF2B5EF4-FFF2-40B4-BE49-F238E27FC236}">
                <a16:creationId xmlns:a16="http://schemas.microsoft.com/office/drawing/2014/main" id="{DBDA8D22-DDEA-4540-90B8-8CF898F7E4A3}"/>
              </a:ext>
            </a:extLst>
          </p:cNvPr>
          <p:cNvPicPr/>
          <p:nvPr/>
        </p:nvPicPr>
        <p:blipFill>
          <a:blip r:embed="rId3">
            <a:extLst>
              <a:ext uri="{28A0092B-C50C-407E-A947-70E740481C1C}">
                <a14:useLocalDpi xmlns:a14="http://schemas.microsoft.com/office/drawing/2010/main" val="0"/>
              </a:ext>
            </a:extLst>
          </a:blip>
          <a:stretch>
            <a:fillRect/>
          </a:stretch>
        </p:blipFill>
        <p:spPr>
          <a:xfrm>
            <a:off x="3312185" y="1543"/>
            <a:ext cx="5831816" cy="5141957"/>
          </a:xfrm>
          <a:prstGeom prst="rect">
            <a:avLst/>
          </a:prstGeom>
        </p:spPr>
      </p:pic>
    </p:spTree>
    <p:extLst>
      <p:ext uri="{BB962C8B-B14F-4D97-AF65-F5344CB8AC3E}">
        <p14:creationId xmlns:p14="http://schemas.microsoft.com/office/powerpoint/2010/main" val="221982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a:t>
            </a:r>
            <a:r>
              <a:rPr lang="en-US" dirty="0"/>
              <a:t>What is AI?</a:t>
            </a:r>
            <a:endParaRPr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Chỗ dành sẵn cho Văn bản 2">
            <a:extLst>
              <a:ext uri="{FF2B5EF4-FFF2-40B4-BE49-F238E27FC236}">
                <a16:creationId xmlns:a16="http://schemas.microsoft.com/office/drawing/2014/main" id="{3E3FFAF2-3A22-40E7-8FB5-95BF9998883A}"/>
              </a:ext>
            </a:extLst>
          </p:cNvPr>
          <p:cNvSpPr>
            <a:spLocks noGrp="1"/>
          </p:cNvSpPr>
          <p:nvPr>
            <p:ph type="body" idx="1"/>
          </p:nvPr>
        </p:nvSpPr>
        <p:spPr>
          <a:xfrm>
            <a:off x="370483" y="1174207"/>
            <a:ext cx="5266937" cy="572700"/>
          </a:xfrm>
        </p:spPr>
        <p:txBody>
          <a:bodyPr/>
          <a:lstStyle/>
          <a:p>
            <a:pPr>
              <a:buFont typeface="Wingdings" panose="05000000000000000000" pitchFamily="2" charset="2"/>
              <a:buChar char="Ø"/>
            </a:pPr>
            <a:r>
              <a:rPr lang="en-US" b="1" dirty="0"/>
              <a:t>Acting humanly</a:t>
            </a:r>
            <a:r>
              <a:rPr lang="en-US" dirty="0"/>
              <a:t>: The Turing Test approach</a:t>
            </a:r>
          </a:p>
        </p:txBody>
      </p:sp>
    </p:spTree>
    <p:extLst>
      <p:ext uri="{BB962C8B-B14F-4D97-AF65-F5344CB8AC3E}">
        <p14:creationId xmlns:p14="http://schemas.microsoft.com/office/powerpoint/2010/main" val="59708136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1532</Words>
  <Application>Microsoft Office PowerPoint</Application>
  <PresentationFormat>On-screen Show (16:9)</PresentationFormat>
  <Paragraphs>129</Paragraphs>
  <Slides>37</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Miriam Fixed</vt:lpstr>
      <vt:lpstr>Muli</vt:lpstr>
      <vt:lpstr>Times New Roman</vt:lpstr>
      <vt:lpstr>Arial Black</vt:lpstr>
      <vt:lpstr>Calibri</vt:lpstr>
      <vt:lpstr>Arial</vt:lpstr>
      <vt:lpstr>Symbol</vt:lpstr>
      <vt:lpstr>Wingdings</vt:lpstr>
      <vt:lpstr>Simple Light</vt:lpstr>
      <vt:lpstr> INTRODUCTION TO ARTIFICIAL INTELLIGENCE</vt:lpstr>
      <vt:lpstr>Members</vt:lpstr>
      <vt:lpstr>   ARTIFICAL INTELLIGENCE:    HISTORY AND APPLICATIONS</vt:lpstr>
      <vt:lpstr>PowerPoint Presentation</vt:lpstr>
      <vt:lpstr>Outline</vt:lpstr>
      <vt:lpstr>1. What is AI?</vt:lpstr>
      <vt:lpstr>1. What is AI?</vt:lpstr>
      <vt:lpstr>1. What is AI?</vt:lpstr>
      <vt:lpstr>1. What is AI?</vt:lpstr>
      <vt:lpstr>PowerPoint Presentation</vt:lpstr>
      <vt:lpstr>PowerPoint Presentation</vt:lpstr>
      <vt:lpstr>The gestation of AI (1943-1955)</vt:lpstr>
      <vt:lpstr>The gestation of AI (1943-1955)</vt:lpstr>
      <vt:lpstr>The gestation of AI (1943-1955)</vt:lpstr>
      <vt:lpstr>The birth of AI (1956)</vt:lpstr>
      <vt:lpstr>Early enthusiasm, great expectations (1952 – 1969)</vt:lpstr>
      <vt:lpstr>Early enthusiasm, great expectations (1952 – 1969)</vt:lpstr>
      <vt:lpstr>Early enthusiasm, great expectations (1952 – 1969)</vt:lpstr>
      <vt:lpstr>1980 – Present</vt:lpstr>
      <vt:lpstr>1980 – Present</vt:lpstr>
      <vt:lpstr>1980 – Present</vt:lpstr>
      <vt:lpstr>1980 – Present</vt:lpstr>
      <vt:lpstr>3. Few applications of Artificial Intelligence</vt:lpstr>
      <vt:lpstr>Robotic vehicles</vt:lpstr>
      <vt:lpstr>Speech recognition</vt:lpstr>
      <vt:lpstr>Autonomous planning and scheduling:</vt:lpstr>
      <vt:lpstr>Autonomous planning and scheduling:</vt:lpstr>
      <vt:lpstr>Game playing</vt:lpstr>
      <vt:lpstr>Game playing</vt:lpstr>
      <vt:lpstr>Game playing</vt:lpstr>
      <vt:lpstr>Spam fighting</vt:lpstr>
      <vt:lpstr>Logistics planning</vt:lpstr>
      <vt:lpstr>Robotic</vt:lpstr>
      <vt:lpstr>Machine translation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ARTIFICIAL INTELLIGENCE</dc:title>
  <dc:creator>THANH TUYEN</dc:creator>
  <cp:lastModifiedBy>TUẤN LÊ</cp:lastModifiedBy>
  <cp:revision>26</cp:revision>
  <dcterms:modified xsi:type="dcterms:W3CDTF">2019-03-01T06:24:59Z</dcterms:modified>
</cp:coreProperties>
</file>